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7" r:id="rId2"/>
    <p:sldId id="258" r:id="rId3"/>
    <p:sldId id="279" r:id="rId4"/>
    <p:sldId id="282" r:id="rId5"/>
    <p:sldId id="281" r:id="rId6"/>
    <p:sldId id="288" r:id="rId7"/>
    <p:sldId id="289" r:id="rId8"/>
    <p:sldId id="286" r:id="rId9"/>
    <p:sldId id="339" r:id="rId10"/>
    <p:sldId id="331" r:id="rId11"/>
    <p:sldId id="283" r:id="rId12"/>
    <p:sldId id="284" r:id="rId13"/>
    <p:sldId id="340" r:id="rId14"/>
    <p:sldId id="326" r:id="rId15"/>
    <p:sldId id="327" r:id="rId16"/>
    <p:sldId id="285" r:id="rId17"/>
    <p:sldId id="292" r:id="rId18"/>
    <p:sldId id="328" r:id="rId19"/>
    <p:sldId id="332" r:id="rId20"/>
    <p:sldId id="293" r:id="rId21"/>
    <p:sldId id="294" r:id="rId22"/>
    <p:sldId id="333" r:id="rId23"/>
    <p:sldId id="341" r:id="rId24"/>
    <p:sldId id="329" r:id="rId25"/>
    <p:sldId id="335" r:id="rId26"/>
    <p:sldId id="342" r:id="rId27"/>
    <p:sldId id="336" r:id="rId28"/>
    <p:sldId id="337"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30" r:id="rId42"/>
    <p:sldId id="338" r:id="rId43"/>
    <p:sldId id="307" r:id="rId44"/>
    <p:sldId id="310" r:id="rId45"/>
    <p:sldId id="309" r:id="rId46"/>
    <p:sldId id="311" r:id="rId47"/>
    <p:sldId id="313" r:id="rId48"/>
    <p:sldId id="312" r:id="rId49"/>
    <p:sldId id="314" r:id="rId50"/>
    <p:sldId id="315" r:id="rId51"/>
    <p:sldId id="316" r:id="rId52"/>
    <p:sldId id="344" r:id="rId53"/>
    <p:sldId id="317" r:id="rId54"/>
    <p:sldId id="318" r:id="rId55"/>
    <p:sldId id="319" r:id="rId56"/>
    <p:sldId id="320" r:id="rId57"/>
    <p:sldId id="321" r:id="rId58"/>
    <p:sldId id="325"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86637" autoAdjust="0"/>
  </p:normalViewPr>
  <p:slideViewPr>
    <p:cSldViewPr>
      <p:cViewPr varScale="1">
        <p:scale>
          <a:sx n="59" d="100"/>
          <a:sy n="59" d="100"/>
        </p:scale>
        <p:origin x="117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1" tIns="45715" rIns="91431" bIns="45715" rtlCol="0"/>
          <a:lstStyle>
            <a:lvl1pPr algn="r">
              <a:defRPr sz="1200"/>
            </a:lvl1pPr>
          </a:lstStyle>
          <a:p>
            <a:fld id="{639EF735-5617-4EC1-957C-2D771C989AAA}" type="datetimeFigureOut">
              <a:rPr lang="en-US" smtClean="0"/>
              <a:t>6/20/2019</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1" tIns="45715" rIns="91431" bIns="45715" rtlCol="0" anchor="b"/>
          <a:lstStyle>
            <a:lvl1pPr algn="r">
              <a:defRPr sz="1200"/>
            </a:lvl1pPr>
          </a:lstStyle>
          <a:p>
            <a:fld id="{3F3DC9F7-6CD0-4DF3-9673-5612333D61D0}" type="slidenum">
              <a:rPr lang="en-US" smtClean="0"/>
              <a:t>‹#›</a:t>
            </a:fld>
            <a:endParaRPr lang="en-US"/>
          </a:p>
        </p:txBody>
      </p:sp>
    </p:spTree>
    <p:extLst>
      <p:ext uri="{BB962C8B-B14F-4D97-AF65-F5344CB8AC3E}">
        <p14:creationId xmlns:p14="http://schemas.microsoft.com/office/powerpoint/2010/main" val="2978401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54486AA7-FF30-4B85-A7EF-C7C6DE026D2F}" type="datetimeFigureOut">
              <a:rPr lang="en-US" smtClean="0"/>
              <a:t>6/20/2019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4CF97C6E-F16B-43B9-9358-0B2A358BDB7B}" type="slidenum">
              <a:rPr lang="en-US" smtClean="0"/>
              <a:t>‹#›</a:t>
            </a:fld>
            <a:endParaRPr lang="en-US"/>
          </a:p>
        </p:txBody>
      </p:sp>
    </p:spTree>
    <p:extLst>
      <p:ext uri="{BB962C8B-B14F-4D97-AF65-F5344CB8AC3E}">
        <p14:creationId xmlns:p14="http://schemas.microsoft.com/office/powerpoint/2010/main" val="195188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endParaRPr lang="en-US" altLang="en-US"/>
          </a:p>
        </p:txBody>
      </p:sp>
      <p:sp>
        <p:nvSpPr>
          <p:cNvPr id="25604" name="Slide Number Placeholder 3"/>
          <p:cNvSpPr>
            <a:spLocks noGrp="1"/>
          </p:cNvSpPr>
          <p:nvPr>
            <p:ph type="sldNum" sz="quarter" idx="5"/>
          </p:nvPr>
        </p:nvSpPr>
        <p:spPr>
          <a:noFill/>
        </p:spPr>
        <p:txBody>
          <a:bodyPr/>
          <a:lstStyle>
            <a:lvl1pPr defTabSz="931717" eaLnBrk="0" hangingPunct="0">
              <a:defRPr>
                <a:solidFill>
                  <a:schemeClr val="tx1"/>
                </a:solidFill>
                <a:latin typeface="Arial" charset="0"/>
              </a:defRPr>
            </a:lvl1pPr>
            <a:lvl2pPr marL="742834" indent="-285705" defTabSz="931717" eaLnBrk="0" hangingPunct="0">
              <a:defRPr>
                <a:solidFill>
                  <a:schemeClr val="tx1"/>
                </a:solidFill>
                <a:latin typeface="Arial" charset="0"/>
              </a:defRPr>
            </a:lvl2pPr>
            <a:lvl3pPr marL="1142821" indent="-228563" defTabSz="931717" eaLnBrk="0" hangingPunct="0">
              <a:defRPr>
                <a:solidFill>
                  <a:schemeClr val="tx1"/>
                </a:solidFill>
                <a:latin typeface="Arial" charset="0"/>
              </a:defRPr>
            </a:lvl3pPr>
            <a:lvl4pPr marL="1599949" indent="-228563" defTabSz="931717" eaLnBrk="0" hangingPunct="0">
              <a:defRPr>
                <a:solidFill>
                  <a:schemeClr val="tx1"/>
                </a:solidFill>
                <a:latin typeface="Arial" charset="0"/>
              </a:defRPr>
            </a:lvl4pPr>
            <a:lvl5pPr marL="2057079" indent="-228563" defTabSz="931717" eaLnBrk="0" hangingPunct="0">
              <a:defRPr>
                <a:solidFill>
                  <a:schemeClr val="tx1"/>
                </a:solidFill>
                <a:latin typeface="Arial" charset="0"/>
              </a:defRPr>
            </a:lvl5pPr>
            <a:lvl6pPr marL="2514206" indent="-228563" defTabSz="931717" eaLnBrk="0" fontAlgn="base" hangingPunct="0">
              <a:spcBef>
                <a:spcPct val="0"/>
              </a:spcBef>
              <a:spcAft>
                <a:spcPct val="0"/>
              </a:spcAft>
              <a:defRPr>
                <a:solidFill>
                  <a:schemeClr val="tx1"/>
                </a:solidFill>
                <a:latin typeface="Arial" charset="0"/>
              </a:defRPr>
            </a:lvl6pPr>
            <a:lvl7pPr marL="2971334" indent="-228563" defTabSz="931717" eaLnBrk="0" fontAlgn="base" hangingPunct="0">
              <a:spcBef>
                <a:spcPct val="0"/>
              </a:spcBef>
              <a:spcAft>
                <a:spcPct val="0"/>
              </a:spcAft>
              <a:defRPr>
                <a:solidFill>
                  <a:schemeClr val="tx1"/>
                </a:solidFill>
                <a:latin typeface="Arial" charset="0"/>
              </a:defRPr>
            </a:lvl7pPr>
            <a:lvl8pPr marL="3428464" indent="-228563" defTabSz="931717" eaLnBrk="0" fontAlgn="base" hangingPunct="0">
              <a:spcBef>
                <a:spcPct val="0"/>
              </a:spcBef>
              <a:spcAft>
                <a:spcPct val="0"/>
              </a:spcAft>
              <a:defRPr>
                <a:solidFill>
                  <a:schemeClr val="tx1"/>
                </a:solidFill>
                <a:latin typeface="Arial" charset="0"/>
              </a:defRPr>
            </a:lvl8pPr>
            <a:lvl9pPr marL="3885592" indent="-228563" defTabSz="931717" eaLnBrk="0" fontAlgn="base" hangingPunct="0">
              <a:spcBef>
                <a:spcPct val="0"/>
              </a:spcBef>
              <a:spcAft>
                <a:spcPct val="0"/>
              </a:spcAft>
              <a:defRPr>
                <a:solidFill>
                  <a:schemeClr val="tx1"/>
                </a:solidFill>
                <a:latin typeface="Arial" charset="0"/>
              </a:defRPr>
            </a:lvl9pPr>
          </a:lstStyle>
          <a:p>
            <a:pPr eaLnBrk="1" hangingPunct="1"/>
            <a:fld id="{5788A86D-C5AB-4E93-AA1E-9B47083956C5}"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One-on-one meetings designed to address the specific</a:t>
            </a:r>
            <a:r>
              <a:rPr lang="en-US" baseline="0" dirty="0"/>
              <a:t> needs of each applicant and their own project(s)</a:t>
            </a:r>
            <a:endParaRPr lang="en-US" dirty="0"/>
          </a:p>
        </p:txBody>
      </p:sp>
      <p:sp>
        <p:nvSpPr>
          <p:cNvPr id="4" name="Slide Number Placeholder 3"/>
          <p:cNvSpPr>
            <a:spLocks noGrp="1"/>
          </p:cNvSpPr>
          <p:nvPr>
            <p:ph type="sldNum" sz="quarter" idx="10"/>
          </p:nvPr>
        </p:nvSpPr>
        <p:spPr/>
        <p:txBody>
          <a:bodyPr/>
          <a:lstStyle/>
          <a:p>
            <a:fld id="{4CF97C6E-F16B-43B9-9358-0B2A358BDB7B}" type="slidenum">
              <a:rPr lang="en-US" smtClean="0"/>
              <a:t>16</a:t>
            </a:fld>
            <a:endParaRPr lang="en-US"/>
          </a:p>
        </p:txBody>
      </p:sp>
    </p:spTree>
    <p:extLst>
      <p:ext uri="{BB962C8B-B14F-4D97-AF65-F5344CB8AC3E}">
        <p14:creationId xmlns:p14="http://schemas.microsoft.com/office/powerpoint/2010/main" val="425953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43" eaLnBrk="0" hangingPunct="0">
              <a:spcBef>
                <a:spcPct val="30000"/>
              </a:spcBef>
              <a:defRPr sz="1200">
                <a:solidFill>
                  <a:schemeClr val="tx1"/>
                </a:solidFill>
                <a:latin typeface="Times New Roman" pitchFamily="18" charset="0"/>
              </a:defRPr>
            </a:lvl1pPr>
            <a:lvl2pPr marL="753944" indent="-288880" defTabSz="928543" eaLnBrk="0" hangingPunct="0">
              <a:spcBef>
                <a:spcPct val="30000"/>
              </a:spcBef>
              <a:defRPr sz="1200">
                <a:solidFill>
                  <a:schemeClr val="tx1"/>
                </a:solidFill>
                <a:latin typeface="Times New Roman" pitchFamily="18" charset="0"/>
              </a:defRPr>
            </a:lvl2pPr>
            <a:lvl3pPr marL="1158694" indent="-231739" defTabSz="928543" eaLnBrk="0" hangingPunct="0">
              <a:spcBef>
                <a:spcPct val="30000"/>
              </a:spcBef>
              <a:defRPr sz="1200">
                <a:solidFill>
                  <a:schemeClr val="tx1"/>
                </a:solidFill>
                <a:latin typeface="Times New Roman" pitchFamily="18" charset="0"/>
              </a:defRPr>
            </a:lvl3pPr>
            <a:lvl4pPr marL="1623758" indent="-231739" defTabSz="928543" eaLnBrk="0" hangingPunct="0">
              <a:spcBef>
                <a:spcPct val="30000"/>
              </a:spcBef>
              <a:defRPr sz="1200">
                <a:solidFill>
                  <a:schemeClr val="tx1"/>
                </a:solidFill>
                <a:latin typeface="Times New Roman" pitchFamily="18" charset="0"/>
              </a:defRPr>
            </a:lvl4pPr>
            <a:lvl5pPr marL="2087236" indent="-231739" defTabSz="928543" eaLnBrk="0" hangingPunct="0">
              <a:spcBef>
                <a:spcPct val="30000"/>
              </a:spcBef>
              <a:defRPr sz="1200">
                <a:solidFill>
                  <a:schemeClr val="tx1"/>
                </a:solidFill>
                <a:latin typeface="Times New Roman" pitchFamily="18" charset="0"/>
              </a:defRPr>
            </a:lvl5pPr>
            <a:lvl6pPr marL="2544364" indent="-231739" defTabSz="928543" eaLnBrk="0" fontAlgn="base" hangingPunct="0">
              <a:spcBef>
                <a:spcPct val="30000"/>
              </a:spcBef>
              <a:spcAft>
                <a:spcPct val="0"/>
              </a:spcAft>
              <a:defRPr sz="1200">
                <a:solidFill>
                  <a:schemeClr val="tx1"/>
                </a:solidFill>
                <a:latin typeface="Times New Roman" pitchFamily="18" charset="0"/>
              </a:defRPr>
            </a:lvl6pPr>
            <a:lvl7pPr marL="3001493" indent="-231739" defTabSz="928543" eaLnBrk="0" fontAlgn="base" hangingPunct="0">
              <a:spcBef>
                <a:spcPct val="30000"/>
              </a:spcBef>
              <a:spcAft>
                <a:spcPct val="0"/>
              </a:spcAft>
              <a:defRPr sz="1200">
                <a:solidFill>
                  <a:schemeClr val="tx1"/>
                </a:solidFill>
                <a:latin typeface="Times New Roman" pitchFamily="18" charset="0"/>
              </a:defRPr>
            </a:lvl7pPr>
            <a:lvl8pPr marL="3458622" indent="-231739" defTabSz="928543" eaLnBrk="0" fontAlgn="base" hangingPunct="0">
              <a:spcBef>
                <a:spcPct val="30000"/>
              </a:spcBef>
              <a:spcAft>
                <a:spcPct val="0"/>
              </a:spcAft>
              <a:defRPr sz="1200">
                <a:solidFill>
                  <a:schemeClr val="tx1"/>
                </a:solidFill>
                <a:latin typeface="Times New Roman" pitchFamily="18" charset="0"/>
              </a:defRPr>
            </a:lvl8pPr>
            <a:lvl9pPr marL="3915749" indent="-231739" defTabSz="9285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4AD43D-8833-4F2C-A0FD-78CDC4C3FB46}" type="slidenum">
              <a:rPr lang="en-US" altLang="en-US" smtClean="0">
                <a:latin typeface="Arial" charset="0"/>
              </a:rPr>
              <a:pPr eaLnBrk="1" hangingPunct="1">
                <a:spcBef>
                  <a:spcPct val="0"/>
                </a:spcBef>
              </a:pPr>
              <a:t>18</a:t>
            </a:fld>
            <a:endParaRPr lang="en-US" altLang="en-US">
              <a:latin typeface="Arial" charset="0"/>
            </a:endParaRPr>
          </a:p>
        </p:txBody>
      </p:sp>
      <p:sp>
        <p:nvSpPr>
          <p:cNvPr id="56323" name="Rectangle 2"/>
          <p:cNvSpPr>
            <a:spLocks noGrp="1" noRot="1" noChangeAspect="1" noChangeArrowheads="1" noTextEdit="1"/>
          </p:cNvSpPr>
          <p:nvPr>
            <p:ph type="sldImg"/>
          </p:nvPr>
        </p:nvSpPr>
        <p:spPr>
          <a:xfrm>
            <a:off x="1189038" y="701675"/>
            <a:ext cx="4633912" cy="3475038"/>
          </a:xfrm>
          <a:solidFill>
            <a:srgbClr val="FFFFFF"/>
          </a:solidFill>
          <a:ln/>
        </p:spPr>
      </p:sp>
      <p:sp>
        <p:nvSpPr>
          <p:cNvPr id="56324" name="Rectangle 3"/>
          <p:cNvSpPr>
            <a:spLocks noGrp="1" noChangeArrowheads="1"/>
          </p:cNvSpPr>
          <p:nvPr>
            <p:ph type="body" idx="1"/>
          </p:nvPr>
        </p:nvSpPr>
        <p:spPr>
          <a:xfrm>
            <a:off x="622301" y="4649790"/>
            <a:ext cx="5765800" cy="4416425"/>
          </a:xfrm>
          <a:solidFill>
            <a:srgbClr val="FFFFFF"/>
          </a:solidFill>
          <a:ln>
            <a:solidFill>
              <a:srgbClr val="000000"/>
            </a:solidFill>
          </a:ln>
        </p:spPr>
        <p:txBody>
          <a:bodyPr/>
          <a:lstStyle/>
          <a:p>
            <a:pPr eaLnBrk="1" hangingPunct="1"/>
            <a:r>
              <a:rPr lang="en-US" altLang="en-US" dirty="0"/>
              <a:t>This slide outlines the multi-step funding process under the Public Assistance Program.  The disaster event triggers the declaration process which for some applicants may or may not include a Preliminary Damage Assessment (PDA).  All potential applicants will attend an Applicant’s Briefing.  Applicants will submit the Request for Public Assistance which is available at the  applicant’s briefing and through electronic means such as the Wyoming Office of Homeland Security Public Assistance Website</a:t>
            </a:r>
            <a:r>
              <a:rPr lang="en-US" altLang="en-US" baseline="0" dirty="0"/>
              <a:t> (site is provided on the last slide of the presentation), FEMA web site or other</a:t>
            </a:r>
            <a:r>
              <a:rPr lang="en-US" altLang="en-US" dirty="0"/>
              <a:t> Internet sites, to officially apply for funding.  Each Applicant will be assigned a FEMA Public Assistance Coordinator (PAC) and the PAC will hold a Kickoff Meeting with the applicant to begin the process of documenting disaster recovery projects.  The PAC will assist the applicant in completing Project Worksheets for all projects.  Project Worksheets will be approved after validation.  The funding will be made available to the State.  The State then disburses the funding to the applicant according to State regulations.</a:t>
            </a:r>
          </a:p>
          <a:p>
            <a:pPr eaLnBrk="1" hangingPunct="1"/>
            <a:r>
              <a:rPr lang="en-US" altLang="en-US" dirty="0"/>
              <a:t>FEMA’s goal is to provide the funding as efficiently and expeditiously as possible to allow a quick recovery of communities affected by disaster or emergency events.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43" eaLnBrk="0" hangingPunct="0">
              <a:spcBef>
                <a:spcPct val="30000"/>
              </a:spcBef>
              <a:defRPr sz="1200">
                <a:solidFill>
                  <a:schemeClr val="tx1"/>
                </a:solidFill>
                <a:latin typeface="Times New Roman" pitchFamily="18" charset="0"/>
              </a:defRPr>
            </a:lvl1pPr>
            <a:lvl2pPr marL="753944" indent="-288880" defTabSz="928543" eaLnBrk="0" hangingPunct="0">
              <a:spcBef>
                <a:spcPct val="30000"/>
              </a:spcBef>
              <a:defRPr sz="1200">
                <a:solidFill>
                  <a:schemeClr val="tx1"/>
                </a:solidFill>
                <a:latin typeface="Times New Roman" pitchFamily="18" charset="0"/>
              </a:defRPr>
            </a:lvl2pPr>
            <a:lvl3pPr marL="1158694" indent="-231739" defTabSz="928543" eaLnBrk="0" hangingPunct="0">
              <a:spcBef>
                <a:spcPct val="30000"/>
              </a:spcBef>
              <a:defRPr sz="1200">
                <a:solidFill>
                  <a:schemeClr val="tx1"/>
                </a:solidFill>
                <a:latin typeface="Times New Roman" pitchFamily="18" charset="0"/>
              </a:defRPr>
            </a:lvl3pPr>
            <a:lvl4pPr marL="1623758" indent="-231739" defTabSz="928543" eaLnBrk="0" hangingPunct="0">
              <a:spcBef>
                <a:spcPct val="30000"/>
              </a:spcBef>
              <a:defRPr sz="1200">
                <a:solidFill>
                  <a:schemeClr val="tx1"/>
                </a:solidFill>
                <a:latin typeface="Times New Roman" pitchFamily="18" charset="0"/>
              </a:defRPr>
            </a:lvl4pPr>
            <a:lvl5pPr marL="2087236" indent="-231739" defTabSz="928543" eaLnBrk="0" hangingPunct="0">
              <a:spcBef>
                <a:spcPct val="30000"/>
              </a:spcBef>
              <a:defRPr sz="1200">
                <a:solidFill>
                  <a:schemeClr val="tx1"/>
                </a:solidFill>
                <a:latin typeface="Times New Roman" pitchFamily="18" charset="0"/>
              </a:defRPr>
            </a:lvl5pPr>
            <a:lvl6pPr marL="2544364" indent="-231739" defTabSz="928543" eaLnBrk="0" fontAlgn="base" hangingPunct="0">
              <a:spcBef>
                <a:spcPct val="30000"/>
              </a:spcBef>
              <a:spcAft>
                <a:spcPct val="0"/>
              </a:spcAft>
              <a:defRPr sz="1200">
                <a:solidFill>
                  <a:schemeClr val="tx1"/>
                </a:solidFill>
                <a:latin typeface="Times New Roman" pitchFamily="18" charset="0"/>
              </a:defRPr>
            </a:lvl6pPr>
            <a:lvl7pPr marL="3001493" indent="-231739" defTabSz="928543" eaLnBrk="0" fontAlgn="base" hangingPunct="0">
              <a:spcBef>
                <a:spcPct val="30000"/>
              </a:spcBef>
              <a:spcAft>
                <a:spcPct val="0"/>
              </a:spcAft>
              <a:defRPr sz="1200">
                <a:solidFill>
                  <a:schemeClr val="tx1"/>
                </a:solidFill>
                <a:latin typeface="Times New Roman" pitchFamily="18" charset="0"/>
              </a:defRPr>
            </a:lvl7pPr>
            <a:lvl8pPr marL="3458622" indent="-231739" defTabSz="928543" eaLnBrk="0" fontAlgn="base" hangingPunct="0">
              <a:spcBef>
                <a:spcPct val="30000"/>
              </a:spcBef>
              <a:spcAft>
                <a:spcPct val="0"/>
              </a:spcAft>
              <a:defRPr sz="1200">
                <a:solidFill>
                  <a:schemeClr val="tx1"/>
                </a:solidFill>
                <a:latin typeface="Times New Roman" pitchFamily="18" charset="0"/>
              </a:defRPr>
            </a:lvl8pPr>
            <a:lvl9pPr marL="3915749" indent="-231739" defTabSz="9285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4AD43D-8833-4F2C-A0FD-78CDC4C3FB46}" type="slidenum">
              <a:rPr lang="en-US" altLang="en-US" smtClean="0">
                <a:latin typeface="Arial" charset="0"/>
              </a:rPr>
              <a:pPr eaLnBrk="1" hangingPunct="1">
                <a:spcBef>
                  <a:spcPct val="0"/>
                </a:spcBef>
              </a:pPr>
              <a:t>24</a:t>
            </a:fld>
            <a:endParaRPr lang="en-US" altLang="en-US">
              <a:latin typeface="Arial" charset="0"/>
            </a:endParaRPr>
          </a:p>
        </p:txBody>
      </p:sp>
      <p:sp>
        <p:nvSpPr>
          <p:cNvPr id="56323" name="Rectangle 2"/>
          <p:cNvSpPr>
            <a:spLocks noGrp="1" noRot="1" noChangeAspect="1" noChangeArrowheads="1" noTextEdit="1"/>
          </p:cNvSpPr>
          <p:nvPr>
            <p:ph type="sldImg"/>
          </p:nvPr>
        </p:nvSpPr>
        <p:spPr>
          <a:xfrm>
            <a:off x="1189038" y="701675"/>
            <a:ext cx="4633912" cy="3475038"/>
          </a:xfrm>
          <a:solidFill>
            <a:srgbClr val="FFFFFF"/>
          </a:solidFill>
          <a:ln/>
        </p:spPr>
      </p:sp>
      <p:sp>
        <p:nvSpPr>
          <p:cNvPr id="56324" name="Rectangle 3"/>
          <p:cNvSpPr>
            <a:spLocks noGrp="1" noChangeArrowheads="1"/>
          </p:cNvSpPr>
          <p:nvPr>
            <p:ph type="body" idx="1"/>
          </p:nvPr>
        </p:nvSpPr>
        <p:spPr>
          <a:xfrm>
            <a:off x="622301" y="4649790"/>
            <a:ext cx="5765800" cy="4416425"/>
          </a:xfrm>
          <a:solidFill>
            <a:srgbClr val="FFFFFF"/>
          </a:solidFill>
          <a:ln>
            <a:solidFill>
              <a:srgbClr val="000000"/>
            </a:solidFill>
          </a:ln>
        </p:spPr>
        <p:txBody>
          <a:bodyPr/>
          <a:lstStyle/>
          <a:p>
            <a:pPr eaLnBrk="1" hangingPunct="1"/>
            <a:r>
              <a:rPr lang="en-US" altLang="en-US" dirty="0"/>
              <a:t>This slide outlines the multi-step funding process under the Public Assistance Program.  The disaster event triggers the declaration process which for some applicants may or may not include a Preliminary Damage Assessment (PDA).  All potential applicants will attend an Applicant’s Briefing.  Applicants will submit the Request for Public Assistance which is available at the  applicant’s briefing and through electronic means such as the Wyoming Office of Homeland Security Public Assistance Website</a:t>
            </a:r>
            <a:r>
              <a:rPr lang="en-US" altLang="en-US" baseline="0" dirty="0"/>
              <a:t> (site is provided on the last slide of the presentation), FEMA web site or other</a:t>
            </a:r>
            <a:r>
              <a:rPr lang="en-US" altLang="en-US" dirty="0"/>
              <a:t> Internet sites, to officially apply for funding.  Each Applicant will be assigned a FEMA Public Assistance Coordinator (PAC) and the PAC will hold a Kickoff Meeting with the applicant to begin the process of documenting disaster recovery projects.  The PAC will assist the applicant in completing Project Worksheets for all projects.  Project Worksheets will be approved after validation.  The funding will be made available to the State.  The State then disburses the funding to the applicant according to State regulations.</a:t>
            </a:r>
          </a:p>
          <a:p>
            <a:pPr eaLnBrk="1" hangingPunct="1"/>
            <a:r>
              <a:rPr lang="en-US" altLang="en-US" dirty="0"/>
              <a:t>FEMA’s goal is to provide the funding as efficiently and expeditiously as possible to allow a quick recovery of communities affected by disaster or emergency events.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Training scheduled for April 26… Highly encourage each of you to attend, and any additional staff who might be involved in the procurement process</a:t>
            </a:r>
          </a:p>
        </p:txBody>
      </p:sp>
      <p:sp>
        <p:nvSpPr>
          <p:cNvPr id="4" name="Slide Number Placeholder 3"/>
          <p:cNvSpPr>
            <a:spLocks noGrp="1"/>
          </p:cNvSpPr>
          <p:nvPr>
            <p:ph type="sldNum" sz="quarter" idx="10"/>
          </p:nvPr>
        </p:nvSpPr>
        <p:spPr/>
        <p:txBody>
          <a:bodyPr/>
          <a:lstStyle/>
          <a:p>
            <a:fld id="{4CF97C6E-F16B-43B9-9358-0B2A358BDB7B}" type="slidenum">
              <a:rPr lang="en-US" smtClean="0"/>
              <a:t>30</a:t>
            </a:fld>
            <a:endParaRPr lang="en-US"/>
          </a:p>
        </p:txBody>
      </p:sp>
    </p:spTree>
    <p:extLst>
      <p:ext uri="{BB962C8B-B14F-4D97-AF65-F5344CB8AC3E}">
        <p14:creationId xmlns:p14="http://schemas.microsoft.com/office/powerpoint/2010/main" val="50343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97C6E-F16B-43B9-9358-0B2A358BDB7B}" type="slidenum">
              <a:rPr lang="en-US" smtClean="0"/>
              <a:t>33</a:t>
            </a:fld>
            <a:endParaRPr lang="en-US"/>
          </a:p>
        </p:txBody>
      </p:sp>
    </p:spTree>
    <p:extLst>
      <p:ext uri="{BB962C8B-B14F-4D97-AF65-F5344CB8AC3E}">
        <p14:creationId xmlns:p14="http://schemas.microsoft.com/office/powerpoint/2010/main" val="1309491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97C6E-F16B-43B9-9358-0B2A358BDB7B}" type="slidenum">
              <a:rPr lang="en-US" smtClean="0"/>
              <a:t>34</a:t>
            </a:fld>
            <a:endParaRPr lang="en-US"/>
          </a:p>
        </p:txBody>
      </p:sp>
    </p:spTree>
    <p:extLst>
      <p:ext uri="{BB962C8B-B14F-4D97-AF65-F5344CB8AC3E}">
        <p14:creationId xmlns:p14="http://schemas.microsoft.com/office/powerpoint/2010/main" val="423986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97C6E-F16B-43B9-9358-0B2A358BDB7B}" type="slidenum">
              <a:rPr lang="en-US" smtClean="0"/>
              <a:t>35</a:t>
            </a:fld>
            <a:endParaRPr lang="en-US"/>
          </a:p>
        </p:txBody>
      </p:sp>
    </p:spTree>
    <p:extLst>
      <p:ext uri="{BB962C8B-B14F-4D97-AF65-F5344CB8AC3E}">
        <p14:creationId xmlns:p14="http://schemas.microsoft.com/office/powerpoint/2010/main" val="510959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43" eaLnBrk="0" hangingPunct="0">
              <a:spcBef>
                <a:spcPct val="30000"/>
              </a:spcBef>
              <a:defRPr sz="1200">
                <a:solidFill>
                  <a:schemeClr val="tx1"/>
                </a:solidFill>
                <a:latin typeface="Times New Roman" pitchFamily="18" charset="0"/>
              </a:defRPr>
            </a:lvl1pPr>
            <a:lvl2pPr marL="753944" indent="-288880" defTabSz="928543" eaLnBrk="0" hangingPunct="0">
              <a:spcBef>
                <a:spcPct val="30000"/>
              </a:spcBef>
              <a:defRPr sz="1200">
                <a:solidFill>
                  <a:schemeClr val="tx1"/>
                </a:solidFill>
                <a:latin typeface="Times New Roman" pitchFamily="18" charset="0"/>
              </a:defRPr>
            </a:lvl2pPr>
            <a:lvl3pPr marL="1158694" indent="-231739" defTabSz="928543" eaLnBrk="0" hangingPunct="0">
              <a:spcBef>
                <a:spcPct val="30000"/>
              </a:spcBef>
              <a:defRPr sz="1200">
                <a:solidFill>
                  <a:schemeClr val="tx1"/>
                </a:solidFill>
                <a:latin typeface="Times New Roman" pitchFamily="18" charset="0"/>
              </a:defRPr>
            </a:lvl3pPr>
            <a:lvl4pPr marL="1623758" indent="-231739" defTabSz="928543" eaLnBrk="0" hangingPunct="0">
              <a:spcBef>
                <a:spcPct val="30000"/>
              </a:spcBef>
              <a:defRPr sz="1200">
                <a:solidFill>
                  <a:schemeClr val="tx1"/>
                </a:solidFill>
                <a:latin typeface="Times New Roman" pitchFamily="18" charset="0"/>
              </a:defRPr>
            </a:lvl4pPr>
            <a:lvl5pPr marL="2087236" indent="-231739" defTabSz="928543" eaLnBrk="0" hangingPunct="0">
              <a:spcBef>
                <a:spcPct val="30000"/>
              </a:spcBef>
              <a:defRPr sz="1200">
                <a:solidFill>
                  <a:schemeClr val="tx1"/>
                </a:solidFill>
                <a:latin typeface="Times New Roman" pitchFamily="18" charset="0"/>
              </a:defRPr>
            </a:lvl5pPr>
            <a:lvl6pPr marL="2544364" indent="-231739" defTabSz="928543" eaLnBrk="0" fontAlgn="base" hangingPunct="0">
              <a:spcBef>
                <a:spcPct val="30000"/>
              </a:spcBef>
              <a:spcAft>
                <a:spcPct val="0"/>
              </a:spcAft>
              <a:defRPr sz="1200">
                <a:solidFill>
                  <a:schemeClr val="tx1"/>
                </a:solidFill>
                <a:latin typeface="Times New Roman" pitchFamily="18" charset="0"/>
              </a:defRPr>
            </a:lvl6pPr>
            <a:lvl7pPr marL="3001493" indent="-231739" defTabSz="928543" eaLnBrk="0" fontAlgn="base" hangingPunct="0">
              <a:spcBef>
                <a:spcPct val="30000"/>
              </a:spcBef>
              <a:spcAft>
                <a:spcPct val="0"/>
              </a:spcAft>
              <a:defRPr sz="1200">
                <a:solidFill>
                  <a:schemeClr val="tx1"/>
                </a:solidFill>
                <a:latin typeface="Times New Roman" pitchFamily="18" charset="0"/>
              </a:defRPr>
            </a:lvl7pPr>
            <a:lvl8pPr marL="3458622" indent="-231739" defTabSz="928543" eaLnBrk="0" fontAlgn="base" hangingPunct="0">
              <a:spcBef>
                <a:spcPct val="30000"/>
              </a:spcBef>
              <a:spcAft>
                <a:spcPct val="0"/>
              </a:spcAft>
              <a:defRPr sz="1200">
                <a:solidFill>
                  <a:schemeClr val="tx1"/>
                </a:solidFill>
                <a:latin typeface="Times New Roman" pitchFamily="18" charset="0"/>
              </a:defRPr>
            </a:lvl8pPr>
            <a:lvl9pPr marL="3915749" indent="-231739" defTabSz="9285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4AD43D-8833-4F2C-A0FD-78CDC4C3FB46}" type="slidenum">
              <a:rPr lang="en-US" altLang="en-US" smtClean="0">
                <a:latin typeface="Arial" charset="0"/>
              </a:rPr>
              <a:pPr eaLnBrk="1" hangingPunct="1">
                <a:spcBef>
                  <a:spcPct val="0"/>
                </a:spcBef>
              </a:pPr>
              <a:t>41</a:t>
            </a:fld>
            <a:endParaRPr lang="en-US" altLang="en-US">
              <a:latin typeface="Arial" charset="0"/>
            </a:endParaRPr>
          </a:p>
        </p:txBody>
      </p:sp>
      <p:sp>
        <p:nvSpPr>
          <p:cNvPr id="56323" name="Rectangle 2"/>
          <p:cNvSpPr>
            <a:spLocks noGrp="1" noRot="1" noChangeAspect="1" noChangeArrowheads="1" noTextEdit="1"/>
          </p:cNvSpPr>
          <p:nvPr>
            <p:ph type="sldImg"/>
          </p:nvPr>
        </p:nvSpPr>
        <p:spPr>
          <a:xfrm>
            <a:off x="1189038" y="701675"/>
            <a:ext cx="4633912" cy="3475038"/>
          </a:xfrm>
          <a:solidFill>
            <a:srgbClr val="FFFFFF"/>
          </a:solidFill>
          <a:ln/>
        </p:spPr>
      </p:sp>
      <p:sp>
        <p:nvSpPr>
          <p:cNvPr id="56324" name="Rectangle 3"/>
          <p:cNvSpPr>
            <a:spLocks noGrp="1" noChangeArrowheads="1"/>
          </p:cNvSpPr>
          <p:nvPr>
            <p:ph type="body" idx="1"/>
          </p:nvPr>
        </p:nvSpPr>
        <p:spPr>
          <a:xfrm>
            <a:off x="622301" y="4649790"/>
            <a:ext cx="5765800" cy="4416425"/>
          </a:xfrm>
          <a:solidFill>
            <a:srgbClr val="FFFFFF"/>
          </a:solidFill>
          <a:ln>
            <a:solidFill>
              <a:srgbClr val="000000"/>
            </a:solidFill>
          </a:ln>
        </p:spPr>
        <p:txBody>
          <a:bodyPr/>
          <a:lstStyle/>
          <a:p>
            <a:pPr eaLnBrk="1" hangingPunct="1"/>
            <a:r>
              <a:rPr lang="en-US" altLang="en-US" dirty="0"/>
              <a:t>This slide outlines the multi-step funding process under the Public Assistance Program.  The disaster event triggers the declaration process which for some applicants may or may not include a Preliminary Damage Assessment (PDA).  All potential applicants will attend an Applicant’s Briefing.  Applicants will submit the Request for Public Assistance which is available at the  applicant’s briefing and through electronic means such as the Wyoming Office of Homeland Security Public Assistance Website</a:t>
            </a:r>
            <a:r>
              <a:rPr lang="en-US" altLang="en-US" baseline="0" dirty="0"/>
              <a:t> (site is provided on the last slide of the presentation), FEMA web site or other</a:t>
            </a:r>
            <a:r>
              <a:rPr lang="en-US" altLang="en-US" dirty="0"/>
              <a:t> Internet sites, to officially apply for funding.  Each Applicant will be assigned a FEMA Public Assistance Coordinator (PAC) and the PAC will hold a Kickoff Meeting with the applicant to begin the process of documenting disaster recovery projects.  The PAC will assist the applicant in completing Project Worksheets for all projects.  Project Worksheets will be approved after validation.  The funding will be made available to the State.  The State then disburses the funding to the applicant according to State regulations.</a:t>
            </a:r>
          </a:p>
          <a:p>
            <a:pPr eaLnBrk="1" hangingPunct="1"/>
            <a:r>
              <a:rPr lang="en-US" altLang="en-US" dirty="0"/>
              <a:t>FEMA’s goal is to provide the funding as efficiently and expeditiously as possible to allow a quick recovery of communities affected by disaster or emergency events.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406 Mitigation is associated with Public</a:t>
            </a:r>
            <a:r>
              <a:rPr lang="en-US" baseline="0" dirty="0"/>
              <a:t> Assistance</a:t>
            </a:r>
          </a:p>
          <a:p>
            <a:r>
              <a:rPr lang="en-US" baseline="0" dirty="0"/>
              <a:t>404 Mitigation is </a:t>
            </a:r>
            <a:r>
              <a:rPr lang="en-US" baseline="0" dirty="0" err="1"/>
              <a:t>HMGP</a:t>
            </a:r>
            <a:endParaRPr lang="en-US" dirty="0"/>
          </a:p>
        </p:txBody>
      </p:sp>
      <p:sp>
        <p:nvSpPr>
          <p:cNvPr id="4" name="Slide Number Placeholder 3"/>
          <p:cNvSpPr>
            <a:spLocks noGrp="1"/>
          </p:cNvSpPr>
          <p:nvPr>
            <p:ph type="sldNum" sz="quarter" idx="10"/>
          </p:nvPr>
        </p:nvSpPr>
        <p:spPr/>
        <p:txBody>
          <a:bodyPr/>
          <a:lstStyle/>
          <a:p>
            <a:fld id="{4CF97C6E-F16B-43B9-9358-0B2A358BDB7B}" type="slidenum">
              <a:rPr lang="en-US" smtClean="0"/>
              <a:t>50</a:t>
            </a:fld>
            <a:endParaRPr lang="en-US"/>
          </a:p>
        </p:txBody>
      </p:sp>
    </p:spTree>
    <p:extLst>
      <p:ext uri="{BB962C8B-B14F-4D97-AF65-F5344CB8AC3E}">
        <p14:creationId xmlns:p14="http://schemas.microsoft.com/office/powerpoint/2010/main" val="3144670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44" indent="-171244">
              <a:buFontTx/>
              <a:buChar char="-"/>
            </a:pPr>
            <a:r>
              <a:rPr lang="en-US" dirty="0"/>
              <a:t>The Annual PA Administrative Plan allows local emergency managers and local elected officials with general guidelines to utilize to develop contingency strategies pre-event. </a:t>
            </a:r>
          </a:p>
          <a:p>
            <a:pPr marL="171244" indent="-171244">
              <a:buFontTx/>
              <a:buChar char="-"/>
            </a:pPr>
            <a:r>
              <a:rPr lang="en-US" dirty="0"/>
              <a:t>Typically, the state splits the non-federal cost share.  Local agencies are responsible for committing the equivalency of their 2 mill levy, the state commits the balance.</a:t>
            </a:r>
          </a:p>
          <a:p>
            <a:pPr marL="171244" indent="-171244">
              <a:buFontTx/>
              <a:buChar char="-"/>
            </a:pPr>
            <a:r>
              <a:rPr lang="en-US" dirty="0"/>
              <a:t>Each disaster is unique, requiring a disaster specific administrative plan that firmly establishes the non-federal cost share.</a:t>
            </a:r>
          </a:p>
          <a:p>
            <a:pPr marL="627896" lvl="1" indent="-171244">
              <a:buFontTx/>
              <a:buChar char="-"/>
            </a:pPr>
            <a:r>
              <a:rPr lang="en-US" dirty="0"/>
              <a:t>The disaster specific administrative plan is currently under review.</a:t>
            </a:r>
          </a:p>
          <a:p>
            <a:pPr marL="627896" lvl="1" indent="-171244">
              <a:buFontTx/>
              <a:buChar char="-"/>
            </a:pPr>
            <a:r>
              <a:rPr lang="en-US" dirty="0"/>
              <a:t>We believe the cost share for this disaster will be in line with the general guidelines outlined above.</a:t>
            </a:r>
          </a:p>
          <a:p>
            <a:pPr marL="627896" lvl="1" indent="-171244">
              <a:buFontTx/>
              <a:buChar char="-"/>
            </a:pPr>
            <a:r>
              <a:rPr lang="en-US" dirty="0"/>
              <a:t>However, this has not been determined – we are waiting on confirmation from the Governor’s Office of Budget and Program Planning (OBPP)</a:t>
            </a:r>
          </a:p>
        </p:txBody>
      </p:sp>
      <p:sp>
        <p:nvSpPr>
          <p:cNvPr id="4" name="Slide Number Placeholder 3"/>
          <p:cNvSpPr>
            <a:spLocks noGrp="1"/>
          </p:cNvSpPr>
          <p:nvPr>
            <p:ph type="sldNum" sz="quarter" idx="5"/>
          </p:nvPr>
        </p:nvSpPr>
        <p:spPr/>
        <p:txBody>
          <a:bodyPr/>
          <a:lstStyle/>
          <a:p>
            <a:fld id="{9D1AABE3-0D23-4FB5-B3F7-1BA200A86BD0}" type="slidenum">
              <a:rPr lang="en-US" smtClean="0"/>
              <a:t>52</a:t>
            </a:fld>
            <a:endParaRPr lang="en-US"/>
          </a:p>
        </p:txBody>
      </p:sp>
    </p:spTree>
    <p:extLst>
      <p:ext uri="{BB962C8B-B14F-4D97-AF65-F5344CB8AC3E}">
        <p14:creationId xmlns:p14="http://schemas.microsoft.com/office/powerpoint/2010/main" val="317300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97C6E-F16B-43B9-9358-0B2A358BDB7B}" type="slidenum">
              <a:rPr lang="en-US" smtClean="0"/>
              <a:t>3</a:t>
            </a:fld>
            <a:endParaRPr lang="en-US"/>
          </a:p>
        </p:txBody>
      </p:sp>
    </p:spTree>
    <p:extLst>
      <p:ext uri="{BB962C8B-B14F-4D97-AF65-F5344CB8AC3E}">
        <p14:creationId xmlns:p14="http://schemas.microsoft.com/office/powerpoint/2010/main" val="4199433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some of the potential ‘stumbling</a:t>
            </a:r>
            <a:r>
              <a:rPr lang="en-US" baseline="0" dirty="0"/>
              <a:t> blocks’ from past experience…. What has generated appeals for Wyoming in the past… and encourage avoidance of these issues if AT ALL possible.</a:t>
            </a:r>
            <a:endParaRPr lang="en-US" dirty="0"/>
          </a:p>
        </p:txBody>
      </p:sp>
      <p:sp>
        <p:nvSpPr>
          <p:cNvPr id="4" name="Slide Number Placeholder 3"/>
          <p:cNvSpPr>
            <a:spLocks noGrp="1"/>
          </p:cNvSpPr>
          <p:nvPr>
            <p:ph type="sldNum" sz="quarter" idx="10"/>
          </p:nvPr>
        </p:nvSpPr>
        <p:spPr/>
        <p:txBody>
          <a:bodyPr/>
          <a:lstStyle/>
          <a:p>
            <a:fld id="{4CF97C6E-F16B-43B9-9358-0B2A358BDB7B}" type="slidenum">
              <a:rPr lang="en-US" smtClean="0"/>
              <a:t>53</a:t>
            </a:fld>
            <a:endParaRPr lang="en-US"/>
          </a:p>
        </p:txBody>
      </p:sp>
    </p:spTree>
    <p:extLst>
      <p:ext uri="{BB962C8B-B14F-4D97-AF65-F5344CB8AC3E}">
        <p14:creationId xmlns:p14="http://schemas.microsoft.com/office/powerpoint/2010/main" val="561366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 a separate file folder for each location.</a:t>
            </a:r>
          </a:p>
        </p:txBody>
      </p:sp>
      <p:sp>
        <p:nvSpPr>
          <p:cNvPr id="4" name="Slide Number Placeholder 3"/>
          <p:cNvSpPr>
            <a:spLocks noGrp="1"/>
          </p:cNvSpPr>
          <p:nvPr>
            <p:ph type="sldNum" sz="quarter" idx="10"/>
          </p:nvPr>
        </p:nvSpPr>
        <p:spPr/>
        <p:txBody>
          <a:bodyPr/>
          <a:lstStyle/>
          <a:p>
            <a:fld id="{4CF97C6E-F16B-43B9-9358-0B2A358BDB7B}" type="slidenum">
              <a:rPr lang="en-US" smtClean="0"/>
              <a:t>55</a:t>
            </a:fld>
            <a:endParaRPr lang="en-US"/>
          </a:p>
        </p:txBody>
      </p:sp>
    </p:spTree>
    <p:extLst>
      <p:ext uri="{BB962C8B-B14F-4D97-AF65-F5344CB8AC3E}">
        <p14:creationId xmlns:p14="http://schemas.microsoft.com/office/powerpoint/2010/main" val="414368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43" eaLnBrk="0" hangingPunct="0">
              <a:spcBef>
                <a:spcPct val="30000"/>
              </a:spcBef>
              <a:defRPr sz="1200">
                <a:solidFill>
                  <a:schemeClr val="tx1"/>
                </a:solidFill>
                <a:latin typeface="Times New Roman" pitchFamily="18" charset="0"/>
              </a:defRPr>
            </a:lvl1pPr>
            <a:lvl2pPr marL="753944" indent="-288880" defTabSz="928543" eaLnBrk="0" hangingPunct="0">
              <a:spcBef>
                <a:spcPct val="30000"/>
              </a:spcBef>
              <a:defRPr sz="1200">
                <a:solidFill>
                  <a:schemeClr val="tx1"/>
                </a:solidFill>
                <a:latin typeface="Times New Roman" pitchFamily="18" charset="0"/>
              </a:defRPr>
            </a:lvl2pPr>
            <a:lvl3pPr marL="1158694" indent="-231739" defTabSz="928543" eaLnBrk="0" hangingPunct="0">
              <a:spcBef>
                <a:spcPct val="30000"/>
              </a:spcBef>
              <a:defRPr sz="1200">
                <a:solidFill>
                  <a:schemeClr val="tx1"/>
                </a:solidFill>
                <a:latin typeface="Times New Roman" pitchFamily="18" charset="0"/>
              </a:defRPr>
            </a:lvl3pPr>
            <a:lvl4pPr marL="1623758" indent="-231739" defTabSz="928543" eaLnBrk="0" hangingPunct="0">
              <a:spcBef>
                <a:spcPct val="30000"/>
              </a:spcBef>
              <a:defRPr sz="1200">
                <a:solidFill>
                  <a:schemeClr val="tx1"/>
                </a:solidFill>
                <a:latin typeface="Times New Roman" pitchFamily="18" charset="0"/>
              </a:defRPr>
            </a:lvl4pPr>
            <a:lvl5pPr marL="2087236" indent="-231739" defTabSz="928543" eaLnBrk="0" hangingPunct="0">
              <a:spcBef>
                <a:spcPct val="30000"/>
              </a:spcBef>
              <a:defRPr sz="1200">
                <a:solidFill>
                  <a:schemeClr val="tx1"/>
                </a:solidFill>
                <a:latin typeface="Times New Roman" pitchFamily="18" charset="0"/>
              </a:defRPr>
            </a:lvl5pPr>
            <a:lvl6pPr marL="2544364" indent="-231739" defTabSz="928543" eaLnBrk="0" fontAlgn="base" hangingPunct="0">
              <a:spcBef>
                <a:spcPct val="30000"/>
              </a:spcBef>
              <a:spcAft>
                <a:spcPct val="0"/>
              </a:spcAft>
              <a:defRPr sz="1200">
                <a:solidFill>
                  <a:schemeClr val="tx1"/>
                </a:solidFill>
                <a:latin typeface="Times New Roman" pitchFamily="18" charset="0"/>
              </a:defRPr>
            </a:lvl6pPr>
            <a:lvl7pPr marL="3001493" indent="-231739" defTabSz="928543" eaLnBrk="0" fontAlgn="base" hangingPunct="0">
              <a:spcBef>
                <a:spcPct val="30000"/>
              </a:spcBef>
              <a:spcAft>
                <a:spcPct val="0"/>
              </a:spcAft>
              <a:defRPr sz="1200">
                <a:solidFill>
                  <a:schemeClr val="tx1"/>
                </a:solidFill>
                <a:latin typeface="Times New Roman" pitchFamily="18" charset="0"/>
              </a:defRPr>
            </a:lvl7pPr>
            <a:lvl8pPr marL="3458622" indent="-231739" defTabSz="928543" eaLnBrk="0" fontAlgn="base" hangingPunct="0">
              <a:spcBef>
                <a:spcPct val="30000"/>
              </a:spcBef>
              <a:spcAft>
                <a:spcPct val="0"/>
              </a:spcAft>
              <a:defRPr sz="1200">
                <a:solidFill>
                  <a:schemeClr val="tx1"/>
                </a:solidFill>
                <a:latin typeface="Times New Roman" pitchFamily="18" charset="0"/>
              </a:defRPr>
            </a:lvl8pPr>
            <a:lvl9pPr marL="3915749" indent="-231739" defTabSz="9285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4AD43D-8833-4F2C-A0FD-78CDC4C3FB46}" type="slidenum">
              <a:rPr lang="en-US" altLang="en-US" smtClean="0">
                <a:latin typeface="Arial" charset="0"/>
              </a:rPr>
              <a:pPr eaLnBrk="1" hangingPunct="1">
                <a:spcBef>
                  <a:spcPct val="0"/>
                </a:spcBef>
              </a:pPr>
              <a:t>5</a:t>
            </a:fld>
            <a:endParaRPr lang="en-US" altLang="en-US">
              <a:latin typeface="Arial" charset="0"/>
            </a:endParaRPr>
          </a:p>
        </p:txBody>
      </p:sp>
      <p:sp>
        <p:nvSpPr>
          <p:cNvPr id="56323" name="Rectangle 2"/>
          <p:cNvSpPr>
            <a:spLocks noGrp="1" noRot="1" noChangeAspect="1" noChangeArrowheads="1" noTextEdit="1"/>
          </p:cNvSpPr>
          <p:nvPr>
            <p:ph type="sldImg"/>
          </p:nvPr>
        </p:nvSpPr>
        <p:spPr>
          <a:xfrm>
            <a:off x="1189038" y="701675"/>
            <a:ext cx="4633912" cy="3475038"/>
          </a:xfrm>
          <a:solidFill>
            <a:srgbClr val="FFFFFF"/>
          </a:solidFill>
          <a:ln/>
        </p:spPr>
      </p:sp>
      <p:sp>
        <p:nvSpPr>
          <p:cNvPr id="56324" name="Rectangle 3"/>
          <p:cNvSpPr>
            <a:spLocks noGrp="1" noChangeArrowheads="1"/>
          </p:cNvSpPr>
          <p:nvPr>
            <p:ph type="body" idx="1"/>
          </p:nvPr>
        </p:nvSpPr>
        <p:spPr>
          <a:xfrm>
            <a:off x="622301" y="4649790"/>
            <a:ext cx="5765800" cy="4416425"/>
          </a:xfrm>
          <a:solidFill>
            <a:srgbClr val="FFFFFF"/>
          </a:solidFill>
          <a:ln>
            <a:solidFill>
              <a:srgbClr val="000000"/>
            </a:solidFill>
          </a:ln>
        </p:spPr>
        <p:txBody>
          <a:bodyPr/>
          <a:lstStyle/>
          <a:p>
            <a:pPr eaLnBrk="1" hangingPunct="1"/>
            <a:r>
              <a:rPr lang="en-US" altLang="en-US" dirty="0"/>
              <a:t>This slide outlines the multi-step funding process under the Public Assistance Program.  The disaster event triggers the declaration process which for some applicants may or may not include a Preliminary Damage Assessment (PDA).  All potential applicants will attend an Applicant’s Briefing.  Applicants will submit the Request for Public Assistance which is available at the  applicant’s briefing and through electronic means such as the MT DES Public Assistance Website</a:t>
            </a:r>
            <a:r>
              <a:rPr lang="en-US" altLang="en-US" baseline="0" dirty="0"/>
              <a:t> (site is provided on the last slide of the presentation), FEMA web site or other</a:t>
            </a:r>
            <a:r>
              <a:rPr lang="en-US" altLang="en-US" dirty="0"/>
              <a:t> Internet sites, to officially apply for funding.  Each Applicant will be assigned a FEMA Public Assistance Coordinator (PAC) and the PAC will hold a Recovery Scoping Meeting with the applicant to begin the process of documenting disaster recovery projects.  The PAC will assist the applicant in completing Project Worksheets for all projects.  Project Worksheets will be approved after validation.  The funding will be made available to the State.  The State then disburses the funding to the applicant according to State regulations.</a:t>
            </a:r>
          </a:p>
          <a:p>
            <a:pPr eaLnBrk="1" hangingPunct="1"/>
            <a:r>
              <a:rPr lang="en-US" altLang="en-US" dirty="0"/>
              <a:t>FEMA’s goal is to provide the funding as efficiently and expeditiously as possible to allow a quick recovery of communities affected by disaster or emergency events.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43" eaLnBrk="0" hangingPunct="0">
              <a:spcBef>
                <a:spcPct val="30000"/>
              </a:spcBef>
              <a:defRPr sz="1200">
                <a:solidFill>
                  <a:schemeClr val="tx1"/>
                </a:solidFill>
                <a:latin typeface="Times New Roman" pitchFamily="18" charset="0"/>
              </a:defRPr>
            </a:lvl1pPr>
            <a:lvl2pPr marL="753944" indent="-288880" defTabSz="928543" eaLnBrk="0" hangingPunct="0">
              <a:spcBef>
                <a:spcPct val="30000"/>
              </a:spcBef>
              <a:defRPr sz="1200">
                <a:solidFill>
                  <a:schemeClr val="tx1"/>
                </a:solidFill>
                <a:latin typeface="Times New Roman" pitchFamily="18" charset="0"/>
              </a:defRPr>
            </a:lvl2pPr>
            <a:lvl3pPr marL="1158694" indent="-231739" defTabSz="928543" eaLnBrk="0" hangingPunct="0">
              <a:spcBef>
                <a:spcPct val="30000"/>
              </a:spcBef>
              <a:defRPr sz="1200">
                <a:solidFill>
                  <a:schemeClr val="tx1"/>
                </a:solidFill>
                <a:latin typeface="Times New Roman" pitchFamily="18" charset="0"/>
              </a:defRPr>
            </a:lvl3pPr>
            <a:lvl4pPr marL="1623758" indent="-231739" defTabSz="928543" eaLnBrk="0" hangingPunct="0">
              <a:spcBef>
                <a:spcPct val="30000"/>
              </a:spcBef>
              <a:defRPr sz="1200">
                <a:solidFill>
                  <a:schemeClr val="tx1"/>
                </a:solidFill>
                <a:latin typeface="Times New Roman" pitchFamily="18" charset="0"/>
              </a:defRPr>
            </a:lvl4pPr>
            <a:lvl5pPr marL="2087236" indent="-231739" defTabSz="928543" eaLnBrk="0" hangingPunct="0">
              <a:spcBef>
                <a:spcPct val="30000"/>
              </a:spcBef>
              <a:defRPr sz="1200">
                <a:solidFill>
                  <a:schemeClr val="tx1"/>
                </a:solidFill>
                <a:latin typeface="Times New Roman" pitchFamily="18" charset="0"/>
              </a:defRPr>
            </a:lvl5pPr>
            <a:lvl6pPr marL="2544364" indent="-231739" defTabSz="928543" eaLnBrk="0" fontAlgn="base" hangingPunct="0">
              <a:spcBef>
                <a:spcPct val="30000"/>
              </a:spcBef>
              <a:spcAft>
                <a:spcPct val="0"/>
              </a:spcAft>
              <a:defRPr sz="1200">
                <a:solidFill>
                  <a:schemeClr val="tx1"/>
                </a:solidFill>
                <a:latin typeface="Times New Roman" pitchFamily="18" charset="0"/>
              </a:defRPr>
            </a:lvl6pPr>
            <a:lvl7pPr marL="3001493" indent="-231739" defTabSz="928543" eaLnBrk="0" fontAlgn="base" hangingPunct="0">
              <a:spcBef>
                <a:spcPct val="30000"/>
              </a:spcBef>
              <a:spcAft>
                <a:spcPct val="0"/>
              </a:spcAft>
              <a:defRPr sz="1200">
                <a:solidFill>
                  <a:schemeClr val="tx1"/>
                </a:solidFill>
                <a:latin typeface="Times New Roman" pitchFamily="18" charset="0"/>
              </a:defRPr>
            </a:lvl7pPr>
            <a:lvl8pPr marL="3458622" indent="-231739" defTabSz="928543" eaLnBrk="0" fontAlgn="base" hangingPunct="0">
              <a:spcBef>
                <a:spcPct val="30000"/>
              </a:spcBef>
              <a:spcAft>
                <a:spcPct val="0"/>
              </a:spcAft>
              <a:defRPr sz="1200">
                <a:solidFill>
                  <a:schemeClr val="tx1"/>
                </a:solidFill>
                <a:latin typeface="Times New Roman" pitchFamily="18" charset="0"/>
              </a:defRPr>
            </a:lvl8pPr>
            <a:lvl9pPr marL="3915749" indent="-231739" defTabSz="9285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3902E42-E021-43B9-872D-0C3DCBAB61E7}" type="slidenum">
              <a:rPr lang="en-US" altLang="en-US" smtClean="0">
                <a:latin typeface="Arial" charset="0"/>
              </a:rPr>
              <a:pPr eaLnBrk="1" hangingPunct="1">
                <a:spcBef>
                  <a:spcPct val="0"/>
                </a:spcBef>
              </a:pPr>
              <a:t>6</a:t>
            </a:fld>
            <a:endParaRPr lang="en-US" altLang="en-US">
              <a:latin typeface="Arial" charset="0"/>
            </a:endParaRPr>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n-US" altLang="en-US" dirty="0"/>
              <a:t>The Stafford Act, federal regulations, and FEMA policies outline the eligibility criteria for public assistance funding.  These criteria have the four components listed below.</a:t>
            </a:r>
          </a:p>
          <a:p>
            <a:pPr lvl="1" algn="just" eaLnBrk="1" hangingPunct="1"/>
            <a:r>
              <a:rPr lang="en-US" altLang="en-US" dirty="0"/>
              <a:t>Applicant</a:t>
            </a:r>
          </a:p>
          <a:p>
            <a:pPr lvl="1" algn="just" eaLnBrk="1" hangingPunct="1"/>
            <a:r>
              <a:rPr lang="en-US" altLang="en-US" dirty="0"/>
              <a:t>Facility</a:t>
            </a:r>
          </a:p>
          <a:p>
            <a:pPr lvl="1" algn="just" eaLnBrk="1" hangingPunct="1"/>
            <a:r>
              <a:rPr lang="en-US" altLang="en-US" dirty="0"/>
              <a:t>Work</a:t>
            </a:r>
          </a:p>
          <a:p>
            <a:pPr lvl="1" algn="just" eaLnBrk="1" hangingPunct="1"/>
            <a:r>
              <a:rPr lang="en-US" altLang="en-US" dirty="0"/>
              <a:t>Cost</a:t>
            </a:r>
          </a:p>
          <a:p>
            <a:pPr eaLnBrk="1" hangingPunct="1"/>
            <a:r>
              <a:rPr lang="en-US" altLang="en-US" dirty="0"/>
              <a:t>A project can be funded only if it complies with each component.  These components can be thought of as “building blocks” in which the more broadly applicable components support the others.</a:t>
            </a:r>
          </a:p>
          <a:p>
            <a:pPr eaLnBrk="1" hangingPunct="1"/>
            <a:r>
              <a:rPr lang="en-US" altLang="en-US" dirty="0"/>
              <a:t>FEMA determines from the bottom to the top of the diagram if the various components are eligible for disaster assistance.  Thus, if the applicant is not eligible, then none of the applicant’s facilities, work, or incurred costs can be eligible.  Therefore, when reviewing projects for eligibility, start with the more broadly applicable components first.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43" eaLnBrk="0" hangingPunct="0">
              <a:spcBef>
                <a:spcPct val="30000"/>
              </a:spcBef>
              <a:defRPr sz="1200">
                <a:solidFill>
                  <a:schemeClr val="tx1"/>
                </a:solidFill>
                <a:latin typeface="Times New Roman" pitchFamily="18" charset="0"/>
              </a:defRPr>
            </a:lvl1pPr>
            <a:lvl2pPr marL="753944" indent="-288880" defTabSz="928543" eaLnBrk="0" hangingPunct="0">
              <a:spcBef>
                <a:spcPct val="30000"/>
              </a:spcBef>
              <a:defRPr sz="1200">
                <a:solidFill>
                  <a:schemeClr val="tx1"/>
                </a:solidFill>
                <a:latin typeface="Times New Roman" pitchFamily="18" charset="0"/>
              </a:defRPr>
            </a:lvl2pPr>
            <a:lvl3pPr marL="1158694" indent="-231739" defTabSz="928543" eaLnBrk="0" hangingPunct="0">
              <a:spcBef>
                <a:spcPct val="30000"/>
              </a:spcBef>
              <a:defRPr sz="1200">
                <a:solidFill>
                  <a:schemeClr val="tx1"/>
                </a:solidFill>
                <a:latin typeface="Times New Roman" pitchFamily="18" charset="0"/>
              </a:defRPr>
            </a:lvl3pPr>
            <a:lvl4pPr marL="1623758" indent="-231739" defTabSz="928543" eaLnBrk="0" hangingPunct="0">
              <a:spcBef>
                <a:spcPct val="30000"/>
              </a:spcBef>
              <a:defRPr sz="1200">
                <a:solidFill>
                  <a:schemeClr val="tx1"/>
                </a:solidFill>
                <a:latin typeface="Times New Roman" pitchFamily="18" charset="0"/>
              </a:defRPr>
            </a:lvl4pPr>
            <a:lvl5pPr marL="2087236" indent="-231739" defTabSz="928543" eaLnBrk="0" hangingPunct="0">
              <a:spcBef>
                <a:spcPct val="30000"/>
              </a:spcBef>
              <a:defRPr sz="1200">
                <a:solidFill>
                  <a:schemeClr val="tx1"/>
                </a:solidFill>
                <a:latin typeface="Times New Roman" pitchFamily="18" charset="0"/>
              </a:defRPr>
            </a:lvl5pPr>
            <a:lvl6pPr marL="2544364" indent="-231739" defTabSz="928543" eaLnBrk="0" fontAlgn="base" hangingPunct="0">
              <a:spcBef>
                <a:spcPct val="30000"/>
              </a:spcBef>
              <a:spcAft>
                <a:spcPct val="0"/>
              </a:spcAft>
              <a:defRPr sz="1200">
                <a:solidFill>
                  <a:schemeClr val="tx1"/>
                </a:solidFill>
                <a:latin typeface="Times New Roman" pitchFamily="18" charset="0"/>
              </a:defRPr>
            </a:lvl6pPr>
            <a:lvl7pPr marL="3001493" indent="-231739" defTabSz="928543" eaLnBrk="0" fontAlgn="base" hangingPunct="0">
              <a:spcBef>
                <a:spcPct val="30000"/>
              </a:spcBef>
              <a:spcAft>
                <a:spcPct val="0"/>
              </a:spcAft>
              <a:defRPr sz="1200">
                <a:solidFill>
                  <a:schemeClr val="tx1"/>
                </a:solidFill>
                <a:latin typeface="Times New Roman" pitchFamily="18" charset="0"/>
              </a:defRPr>
            </a:lvl7pPr>
            <a:lvl8pPr marL="3458622" indent="-231739" defTabSz="928543" eaLnBrk="0" fontAlgn="base" hangingPunct="0">
              <a:spcBef>
                <a:spcPct val="30000"/>
              </a:spcBef>
              <a:spcAft>
                <a:spcPct val="0"/>
              </a:spcAft>
              <a:defRPr sz="1200">
                <a:solidFill>
                  <a:schemeClr val="tx1"/>
                </a:solidFill>
                <a:latin typeface="Times New Roman" pitchFamily="18" charset="0"/>
              </a:defRPr>
            </a:lvl8pPr>
            <a:lvl9pPr marL="3915749" indent="-231739" defTabSz="9285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4AD43D-8833-4F2C-A0FD-78CDC4C3FB46}" type="slidenum">
              <a:rPr lang="en-US" altLang="en-US" smtClean="0">
                <a:latin typeface="Arial" charset="0"/>
              </a:rPr>
              <a:pPr eaLnBrk="1" hangingPunct="1">
                <a:spcBef>
                  <a:spcPct val="0"/>
                </a:spcBef>
              </a:pPr>
              <a:t>9</a:t>
            </a:fld>
            <a:endParaRPr lang="en-US" altLang="en-US">
              <a:latin typeface="Arial" charset="0"/>
            </a:endParaRPr>
          </a:p>
        </p:txBody>
      </p:sp>
      <p:sp>
        <p:nvSpPr>
          <p:cNvPr id="56323" name="Rectangle 2"/>
          <p:cNvSpPr>
            <a:spLocks noGrp="1" noRot="1" noChangeAspect="1" noChangeArrowheads="1" noTextEdit="1"/>
          </p:cNvSpPr>
          <p:nvPr>
            <p:ph type="sldImg"/>
          </p:nvPr>
        </p:nvSpPr>
        <p:spPr>
          <a:xfrm>
            <a:off x="1189038" y="701675"/>
            <a:ext cx="4633912" cy="3475038"/>
          </a:xfrm>
          <a:solidFill>
            <a:srgbClr val="FFFFFF"/>
          </a:solidFill>
          <a:ln/>
        </p:spPr>
      </p:sp>
      <p:sp>
        <p:nvSpPr>
          <p:cNvPr id="56324" name="Rectangle 3"/>
          <p:cNvSpPr>
            <a:spLocks noGrp="1" noChangeArrowheads="1"/>
          </p:cNvSpPr>
          <p:nvPr>
            <p:ph type="body" idx="1"/>
          </p:nvPr>
        </p:nvSpPr>
        <p:spPr>
          <a:xfrm>
            <a:off x="622301" y="4649790"/>
            <a:ext cx="5765800" cy="4416425"/>
          </a:xfrm>
          <a:solidFill>
            <a:srgbClr val="FFFFFF"/>
          </a:solidFill>
          <a:ln>
            <a:solidFill>
              <a:srgbClr val="000000"/>
            </a:solidFill>
          </a:ln>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97C6E-F16B-43B9-9358-0B2A358BDB7B}" type="slidenum">
              <a:rPr lang="en-US" smtClean="0"/>
              <a:t>11</a:t>
            </a:fld>
            <a:endParaRPr lang="en-US"/>
          </a:p>
        </p:txBody>
      </p:sp>
    </p:spTree>
    <p:extLst>
      <p:ext uri="{BB962C8B-B14F-4D97-AF65-F5344CB8AC3E}">
        <p14:creationId xmlns:p14="http://schemas.microsoft.com/office/powerpoint/2010/main" val="409317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43" eaLnBrk="0" hangingPunct="0">
              <a:spcBef>
                <a:spcPct val="30000"/>
              </a:spcBef>
              <a:defRPr sz="1200">
                <a:solidFill>
                  <a:schemeClr val="tx1"/>
                </a:solidFill>
                <a:latin typeface="Times New Roman" pitchFamily="18" charset="0"/>
              </a:defRPr>
            </a:lvl1pPr>
            <a:lvl2pPr marL="753944" indent="-288880" defTabSz="928543" eaLnBrk="0" hangingPunct="0">
              <a:spcBef>
                <a:spcPct val="30000"/>
              </a:spcBef>
              <a:defRPr sz="1200">
                <a:solidFill>
                  <a:schemeClr val="tx1"/>
                </a:solidFill>
                <a:latin typeface="Times New Roman" pitchFamily="18" charset="0"/>
              </a:defRPr>
            </a:lvl2pPr>
            <a:lvl3pPr marL="1158694" indent="-231739" defTabSz="928543" eaLnBrk="0" hangingPunct="0">
              <a:spcBef>
                <a:spcPct val="30000"/>
              </a:spcBef>
              <a:defRPr sz="1200">
                <a:solidFill>
                  <a:schemeClr val="tx1"/>
                </a:solidFill>
                <a:latin typeface="Times New Roman" pitchFamily="18" charset="0"/>
              </a:defRPr>
            </a:lvl3pPr>
            <a:lvl4pPr marL="1623758" indent="-231739" defTabSz="928543" eaLnBrk="0" hangingPunct="0">
              <a:spcBef>
                <a:spcPct val="30000"/>
              </a:spcBef>
              <a:defRPr sz="1200">
                <a:solidFill>
                  <a:schemeClr val="tx1"/>
                </a:solidFill>
                <a:latin typeface="Times New Roman" pitchFamily="18" charset="0"/>
              </a:defRPr>
            </a:lvl4pPr>
            <a:lvl5pPr marL="2087236" indent="-231739" defTabSz="928543" eaLnBrk="0" hangingPunct="0">
              <a:spcBef>
                <a:spcPct val="30000"/>
              </a:spcBef>
              <a:defRPr sz="1200">
                <a:solidFill>
                  <a:schemeClr val="tx1"/>
                </a:solidFill>
                <a:latin typeface="Times New Roman" pitchFamily="18" charset="0"/>
              </a:defRPr>
            </a:lvl5pPr>
            <a:lvl6pPr marL="2544364" indent="-231739" defTabSz="928543" eaLnBrk="0" fontAlgn="base" hangingPunct="0">
              <a:spcBef>
                <a:spcPct val="30000"/>
              </a:spcBef>
              <a:spcAft>
                <a:spcPct val="0"/>
              </a:spcAft>
              <a:defRPr sz="1200">
                <a:solidFill>
                  <a:schemeClr val="tx1"/>
                </a:solidFill>
                <a:latin typeface="Times New Roman" pitchFamily="18" charset="0"/>
              </a:defRPr>
            </a:lvl6pPr>
            <a:lvl7pPr marL="3001493" indent="-231739" defTabSz="928543" eaLnBrk="0" fontAlgn="base" hangingPunct="0">
              <a:spcBef>
                <a:spcPct val="30000"/>
              </a:spcBef>
              <a:spcAft>
                <a:spcPct val="0"/>
              </a:spcAft>
              <a:defRPr sz="1200">
                <a:solidFill>
                  <a:schemeClr val="tx1"/>
                </a:solidFill>
                <a:latin typeface="Times New Roman" pitchFamily="18" charset="0"/>
              </a:defRPr>
            </a:lvl7pPr>
            <a:lvl8pPr marL="3458622" indent="-231739" defTabSz="928543" eaLnBrk="0" fontAlgn="base" hangingPunct="0">
              <a:spcBef>
                <a:spcPct val="30000"/>
              </a:spcBef>
              <a:spcAft>
                <a:spcPct val="0"/>
              </a:spcAft>
              <a:defRPr sz="1200">
                <a:solidFill>
                  <a:schemeClr val="tx1"/>
                </a:solidFill>
                <a:latin typeface="Times New Roman" pitchFamily="18" charset="0"/>
              </a:defRPr>
            </a:lvl8pPr>
            <a:lvl9pPr marL="3915749" indent="-231739" defTabSz="9285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4AD43D-8833-4F2C-A0FD-78CDC4C3FB46}" type="slidenum">
              <a:rPr lang="en-US" altLang="en-US" smtClean="0">
                <a:latin typeface="Arial" charset="0"/>
              </a:rPr>
              <a:pPr eaLnBrk="1" hangingPunct="1">
                <a:spcBef>
                  <a:spcPct val="0"/>
                </a:spcBef>
              </a:pPr>
              <a:t>13</a:t>
            </a:fld>
            <a:endParaRPr lang="en-US" altLang="en-US">
              <a:latin typeface="Arial" charset="0"/>
            </a:endParaRPr>
          </a:p>
        </p:txBody>
      </p:sp>
      <p:sp>
        <p:nvSpPr>
          <p:cNvPr id="56323" name="Rectangle 2"/>
          <p:cNvSpPr>
            <a:spLocks noGrp="1" noRot="1" noChangeAspect="1" noChangeArrowheads="1" noTextEdit="1"/>
          </p:cNvSpPr>
          <p:nvPr>
            <p:ph type="sldImg"/>
          </p:nvPr>
        </p:nvSpPr>
        <p:spPr>
          <a:xfrm>
            <a:off x="1189038" y="701675"/>
            <a:ext cx="4633912" cy="3475038"/>
          </a:xfrm>
          <a:solidFill>
            <a:srgbClr val="FFFFFF"/>
          </a:solidFill>
          <a:ln/>
        </p:spPr>
      </p:sp>
      <p:sp>
        <p:nvSpPr>
          <p:cNvPr id="56324" name="Rectangle 3"/>
          <p:cNvSpPr>
            <a:spLocks noGrp="1" noChangeArrowheads="1"/>
          </p:cNvSpPr>
          <p:nvPr>
            <p:ph type="body" idx="1"/>
          </p:nvPr>
        </p:nvSpPr>
        <p:spPr>
          <a:xfrm>
            <a:off x="622301" y="4649790"/>
            <a:ext cx="5765800" cy="4416425"/>
          </a:xfrm>
          <a:solidFill>
            <a:srgbClr val="FFFFFF"/>
          </a:solidFill>
          <a:ln>
            <a:solidFill>
              <a:srgbClr val="000000"/>
            </a:solidFill>
          </a:ln>
        </p:spPr>
        <p:txBody>
          <a:bodyPr/>
          <a:lstStyle/>
          <a:p>
            <a:pPr eaLnBrk="1" hangingPunct="1"/>
            <a:r>
              <a:rPr lang="en-US" altLang="en-US" dirty="0"/>
              <a:t>This slide outlines the multi-step funding process under the Public Assistance Program.  The disaster event triggers the declaration process which for some applicants may or may not include a Preliminary Damage Assessment (PDA).  All potential applicants will attend an Applicant’s Briefing.  Applicants will submit the Request for Public Assistance which is available at the  applicant’s briefing and through electronic means such as the Wyoming Office of Homeland Security Public Assistance Website</a:t>
            </a:r>
            <a:r>
              <a:rPr lang="en-US" altLang="en-US" baseline="0" dirty="0"/>
              <a:t> (site is provided on the last slide of the presentation), FEMA web site or other</a:t>
            </a:r>
            <a:r>
              <a:rPr lang="en-US" altLang="en-US" dirty="0"/>
              <a:t> Internet sites, to officially apply for funding.  Each Applicant will be assigned a FEMA Public Assistance Coordinator (PAC) and the PAC will hold a Kickoff Meeting with the applicant to begin the process of documenting disaster recovery projects.  The PAC will assist the applicant in completing Project Worksheets for all projects.  Project Worksheets will be approved after validation.  The funding will be made available to the State.  The State then disburses the funding to the applicant according to State regulations.</a:t>
            </a:r>
          </a:p>
          <a:p>
            <a:pPr eaLnBrk="1" hangingPunct="1"/>
            <a:r>
              <a:rPr lang="en-US" altLang="en-US" dirty="0"/>
              <a:t>FEMA’s goal is to provide the funding as efficiently and expeditiously as possible to allow a quick recovery of communities affected by disaster or emergency events.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97C6E-F16B-43B9-9358-0B2A358BDB7B}" type="slidenum">
              <a:rPr lang="en-US" smtClean="0"/>
              <a:t>14</a:t>
            </a:fld>
            <a:endParaRPr lang="en-US"/>
          </a:p>
        </p:txBody>
      </p:sp>
    </p:spTree>
    <p:extLst>
      <p:ext uri="{BB962C8B-B14F-4D97-AF65-F5344CB8AC3E}">
        <p14:creationId xmlns:p14="http://schemas.microsoft.com/office/powerpoint/2010/main" val="230017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97C6E-F16B-43B9-9358-0B2A358BDB7B}" type="slidenum">
              <a:rPr lang="en-US" smtClean="0"/>
              <a:t>15</a:t>
            </a:fld>
            <a:endParaRPr lang="en-US"/>
          </a:p>
        </p:txBody>
      </p:sp>
    </p:spTree>
    <p:extLst>
      <p:ext uri="{BB962C8B-B14F-4D97-AF65-F5344CB8AC3E}">
        <p14:creationId xmlns:p14="http://schemas.microsoft.com/office/powerpoint/2010/main" val="1378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AE64E8-A0D8-4C1F-AAFA-247EC49E307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AE64E8-A0D8-4C1F-AAFA-247EC49E307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AE64E8-A0D8-4C1F-AAFA-247EC49E307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AE64E8-A0D8-4C1F-AAFA-247EC49E307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AE64E8-A0D8-4C1F-AAFA-247EC49E307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AE64E8-A0D8-4C1F-AAFA-247EC49E307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AE64E8-A0D8-4C1F-AAFA-247EC49E3078}" type="datetimeFigureOut">
              <a:rPr lang="en-US" smtClean="0"/>
              <a:pPr/>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AE64E8-A0D8-4C1F-AAFA-247EC49E3078}" type="datetimeFigureOut">
              <a:rPr lang="en-US" smtClean="0"/>
              <a:pPr/>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E64E8-A0D8-4C1F-AAFA-247EC49E3078}" type="datetimeFigureOut">
              <a:rPr lang="en-US" smtClean="0"/>
              <a:pPr/>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AE64E8-A0D8-4C1F-AAFA-247EC49E307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AE64E8-A0D8-4C1F-AAFA-247EC49E307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379FD-E41A-40E9-A4CC-F3539BE740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E64E8-A0D8-4C1F-AAFA-247EC49E3078}" type="datetimeFigureOut">
              <a:rPr lang="en-US" smtClean="0"/>
              <a:pPr/>
              <a:t>6/20/2019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379FD-E41A-40E9-A4CC-F3539BE740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ltLang="en-US" sz="4000" dirty="0">
                <a:solidFill>
                  <a:srgbClr val="FFFF00"/>
                </a:solidFill>
              </a:rPr>
              <a:t>Montana Disaster &amp; Emergency Services Division</a:t>
            </a:r>
            <a:br>
              <a:rPr lang="en-US" altLang="en-US" sz="4000" dirty="0">
                <a:solidFill>
                  <a:srgbClr val="FFFF00"/>
                </a:solidFill>
              </a:rPr>
            </a:br>
            <a:endParaRPr lang="en-US" altLang="en-US" sz="4000" dirty="0">
              <a:solidFill>
                <a:srgbClr val="FFFF00"/>
              </a:solidFill>
            </a:endParaRPr>
          </a:p>
        </p:txBody>
      </p:sp>
      <p:sp>
        <p:nvSpPr>
          <p:cNvPr id="2051" name="Rectangle 3"/>
          <p:cNvSpPr>
            <a:spLocks noGrp="1" noChangeArrowheads="1"/>
          </p:cNvSpPr>
          <p:nvPr>
            <p:ph type="subTitle" idx="1"/>
          </p:nvPr>
        </p:nvSpPr>
        <p:spPr>
          <a:xfrm>
            <a:off x="1371600" y="3505200"/>
            <a:ext cx="6400800" cy="2133600"/>
          </a:xfrm>
        </p:spPr>
        <p:txBody>
          <a:bodyPr>
            <a:normAutofit/>
          </a:bodyPr>
          <a:lstStyle/>
          <a:p>
            <a:pPr eaLnBrk="1" hangingPunct="1">
              <a:lnSpc>
                <a:spcPct val="80000"/>
              </a:lnSpc>
            </a:pPr>
            <a:r>
              <a:rPr lang="en-US" altLang="en-US" sz="2400" i="1" dirty="0">
                <a:solidFill>
                  <a:srgbClr val="FFFF00"/>
                </a:solidFill>
              </a:rPr>
              <a:t>Public Assistance Program</a:t>
            </a:r>
          </a:p>
          <a:p>
            <a:pPr eaLnBrk="1" hangingPunct="1">
              <a:lnSpc>
                <a:spcPct val="80000"/>
              </a:lnSpc>
            </a:pPr>
            <a:r>
              <a:rPr lang="en-US" altLang="en-US" sz="2400" i="1" dirty="0">
                <a:solidFill>
                  <a:srgbClr val="FFFF00"/>
                </a:solidFill>
              </a:rPr>
              <a:t>Applicant Briefing FEMA-4437-DR-MT</a:t>
            </a:r>
          </a:p>
          <a:p>
            <a:pPr eaLnBrk="1" hangingPunct="1">
              <a:lnSpc>
                <a:spcPct val="80000"/>
              </a:lnSpc>
            </a:pPr>
            <a:endParaRPr lang="en-US" altLang="en-US" sz="2000" dirty="0">
              <a:solidFill>
                <a:srgbClr val="FFFF00"/>
              </a:solidFill>
            </a:endParaRPr>
          </a:p>
          <a:p>
            <a:pPr eaLnBrk="1" hangingPunct="1">
              <a:lnSpc>
                <a:spcPct val="80000"/>
              </a:lnSpc>
            </a:pPr>
            <a:r>
              <a:rPr lang="en-US" altLang="en-US" sz="2000" dirty="0">
                <a:solidFill>
                  <a:srgbClr val="FFFF00"/>
                </a:solidFill>
              </a:rPr>
              <a:t>2019 March 20 to April 10 Flooding</a:t>
            </a:r>
          </a:p>
          <a:p>
            <a:pPr eaLnBrk="1" hangingPunct="1">
              <a:lnSpc>
                <a:spcPct val="80000"/>
              </a:lnSpc>
            </a:pPr>
            <a:endParaRPr lang="en-US" altLang="en-US" sz="2000" dirty="0">
              <a:solidFill>
                <a:srgbClr val="FFFF00"/>
              </a:solidFill>
            </a:endParaRPr>
          </a:p>
          <a:p>
            <a:pPr eaLnBrk="1" hangingPunct="1">
              <a:lnSpc>
                <a:spcPct val="80000"/>
              </a:lnSpc>
            </a:pPr>
            <a:r>
              <a:rPr lang="en-US" altLang="en-US" sz="2000" dirty="0">
                <a:solidFill>
                  <a:srgbClr val="FFFF00"/>
                </a:solidFill>
              </a:rPr>
              <a:t>Declared May 24, 2019</a:t>
            </a:r>
          </a:p>
          <a:p>
            <a:pPr eaLnBrk="1" hangingPunct="1">
              <a:lnSpc>
                <a:spcPct val="80000"/>
              </a:lnSpc>
            </a:pPr>
            <a:endParaRPr lang="en-US" altLang="en-US" sz="2000" dirty="0"/>
          </a:p>
        </p:txBody>
      </p:sp>
    </p:spTree>
    <p:extLst>
      <p:ext uri="{BB962C8B-B14F-4D97-AF65-F5344CB8AC3E}">
        <p14:creationId xmlns:p14="http://schemas.microsoft.com/office/powerpoint/2010/main" val="17182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8915400" cy="914400"/>
          </a:xfrm>
        </p:spPr>
        <p:txBody>
          <a:bodyPr>
            <a:normAutofit/>
          </a:bodyPr>
          <a:lstStyle/>
          <a:p>
            <a:r>
              <a:rPr lang="en-US" dirty="0">
                <a:solidFill>
                  <a:srgbClr val="FFFF00"/>
                </a:solidFill>
              </a:rPr>
              <a:t>Request for Public Assistance (RPA)</a:t>
            </a:r>
          </a:p>
        </p:txBody>
      </p:sp>
      <p:sp>
        <p:nvSpPr>
          <p:cNvPr id="3" name="Content Placeholder 2"/>
          <p:cNvSpPr>
            <a:spLocks noGrp="1"/>
          </p:cNvSpPr>
          <p:nvPr>
            <p:ph idx="1"/>
          </p:nvPr>
        </p:nvSpPr>
        <p:spPr>
          <a:xfrm>
            <a:off x="914400" y="2514600"/>
            <a:ext cx="8229600" cy="4038600"/>
          </a:xfrm>
        </p:spPr>
        <p:txBody>
          <a:bodyPr>
            <a:normAutofit/>
          </a:bodyPr>
          <a:lstStyle/>
          <a:p>
            <a:r>
              <a:rPr lang="en-US" dirty="0">
                <a:solidFill>
                  <a:srgbClr val="FFFF00"/>
                </a:solidFill>
              </a:rPr>
              <a:t>Initial Step in Request Process</a:t>
            </a:r>
          </a:p>
          <a:p>
            <a:r>
              <a:rPr lang="en-US" dirty="0">
                <a:solidFill>
                  <a:srgbClr val="FFFF00"/>
                </a:solidFill>
              </a:rPr>
              <a:t>Applicant Completes and Submits FEMA Form 90-49 (RPA)</a:t>
            </a:r>
          </a:p>
          <a:p>
            <a:r>
              <a:rPr lang="en-US" dirty="0">
                <a:solidFill>
                  <a:srgbClr val="FFFF00"/>
                </a:solidFill>
              </a:rPr>
              <a:t>If You Have Completed, Complete and Submit Today</a:t>
            </a:r>
          </a:p>
          <a:p>
            <a:r>
              <a:rPr lang="en-US" dirty="0">
                <a:solidFill>
                  <a:srgbClr val="FFFF00"/>
                </a:solidFill>
              </a:rPr>
              <a:t>All Requests Must be in by </a:t>
            </a:r>
            <a:r>
              <a:rPr lang="en-US" u="sng" dirty="0">
                <a:solidFill>
                  <a:srgbClr val="FFFF00"/>
                </a:solidFill>
              </a:rPr>
              <a:t>June 24, 2019</a:t>
            </a:r>
          </a:p>
          <a:p>
            <a:r>
              <a:rPr lang="en-US" dirty="0">
                <a:solidFill>
                  <a:srgbClr val="FFFF00"/>
                </a:solidFill>
              </a:rPr>
              <a:t>Is Not a Guarantee of Assistance Funding</a:t>
            </a:r>
          </a:p>
          <a:p>
            <a:endParaRPr lang="en-US" dirty="0"/>
          </a:p>
        </p:txBody>
      </p:sp>
    </p:spTree>
    <p:extLst>
      <p:ext uri="{BB962C8B-B14F-4D97-AF65-F5344CB8AC3E}">
        <p14:creationId xmlns:p14="http://schemas.microsoft.com/office/powerpoint/2010/main" val="369648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6705600" cy="808038"/>
          </a:xfrm>
        </p:spPr>
        <p:txBody>
          <a:bodyPr>
            <a:normAutofit/>
          </a:bodyPr>
          <a:lstStyle/>
          <a:p>
            <a:r>
              <a:rPr lang="en-US" dirty="0">
                <a:solidFill>
                  <a:srgbClr val="FFFF00"/>
                </a:solidFill>
              </a:rPr>
              <a:t>Applicant’s Agent Form</a:t>
            </a:r>
          </a:p>
        </p:txBody>
      </p:sp>
      <p:sp>
        <p:nvSpPr>
          <p:cNvPr id="3" name="Content Placeholder 2"/>
          <p:cNvSpPr>
            <a:spLocks noGrp="1"/>
          </p:cNvSpPr>
          <p:nvPr>
            <p:ph idx="1"/>
          </p:nvPr>
        </p:nvSpPr>
        <p:spPr>
          <a:xfrm>
            <a:off x="1359568" y="2819400"/>
            <a:ext cx="7800474" cy="3429000"/>
          </a:xfrm>
        </p:spPr>
        <p:txBody>
          <a:bodyPr>
            <a:normAutofit/>
          </a:bodyPr>
          <a:lstStyle/>
          <a:p>
            <a:r>
              <a:rPr lang="en-US" dirty="0">
                <a:solidFill>
                  <a:srgbClr val="FFFF00"/>
                </a:solidFill>
              </a:rPr>
              <a:t>Identifies Single Point of Contact</a:t>
            </a:r>
          </a:p>
          <a:p>
            <a:r>
              <a:rPr lang="en-US" dirty="0">
                <a:solidFill>
                  <a:srgbClr val="FFFF00"/>
                </a:solidFill>
              </a:rPr>
              <a:t>Oversees Applicant’s Program Participation</a:t>
            </a:r>
          </a:p>
          <a:p>
            <a:r>
              <a:rPr lang="en-US" dirty="0">
                <a:solidFill>
                  <a:srgbClr val="FFFF00"/>
                </a:solidFill>
              </a:rPr>
              <a:t>Identifies Responsible Person for Record Keeping and Documentation</a:t>
            </a:r>
          </a:p>
          <a:p>
            <a:r>
              <a:rPr lang="en-US" dirty="0">
                <a:solidFill>
                  <a:srgbClr val="FFFF00"/>
                </a:solidFill>
              </a:rPr>
              <a:t>Complete and Return Form to State</a:t>
            </a:r>
          </a:p>
          <a:p>
            <a:r>
              <a:rPr lang="en-US" dirty="0">
                <a:solidFill>
                  <a:srgbClr val="FFFF00"/>
                </a:solidFill>
              </a:rPr>
              <a:t>Must be Actively Involved in the Project </a:t>
            </a:r>
          </a:p>
        </p:txBody>
      </p:sp>
    </p:spTree>
    <p:extLst>
      <p:ext uri="{BB962C8B-B14F-4D97-AF65-F5344CB8AC3E}">
        <p14:creationId xmlns:p14="http://schemas.microsoft.com/office/powerpoint/2010/main" val="281781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620000" cy="838200"/>
          </a:xfrm>
        </p:spPr>
        <p:txBody>
          <a:bodyPr>
            <a:normAutofit/>
          </a:bodyPr>
          <a:lstStyle/>
          <a:p>
            <a:r>
              <a:rPr lang="en-US" dirty="0">
                <a:solidFill>
                  <a:srgbClr val="FFFF00"/>
                </a:solidFill>
              </a:rPr>
              <a:t>Duns Requirement Reminder</a:t>
            </a:r>
            <a:r>
              <a:rPr lang="en-US" dirty="0"/>
              <a:t>	</a:t>
            </a:r>
          </a:p>
        </p:txBody>
      </p:sp>
      <p:sp>
        <p:nvSpPr>
          <p:cNvPr id="3" name="Content Placeholder 2"/>
          <p:cNvSpPr>
            <a:spLocks noGrp="1"/>
          </p:cNvSpPr>
          <p:nvPr>
            <p:ph idx="1"/>
          </p:nvPr>
        </p:nvSpPr>
        <p:spPr>
          <a:xfrm>
            <a:off x="838200" y="2590800"/>
            <a:ext cx="8229600" cy="3657600"/>
          </a:xfrm>
        </p:spPr>
        <p:txBody>
          <a:bodyPr>
            <a:normAutofit lnSpcReduction="10000"/>
          </a:bodyPr>
          <a:lstStyle/>
          <a:p>
            <a:r>
              <a:rPr lang="en-US" dirty="0">
                <a:solidFill>
                  <a:srgbClr val="FFFF00"/>
                </a:solidFill>
              </a:rPr>
              <a:t>Data Universal Number System (DUNS) Accounts are Required by all Applicants</a:t>
            </a:r>
          </a:p>
          <a:p>
            <a:r>
              <a:rPr lang="en-US" dirty="0">
                <a:solidFill>
                  <a:srgbClr val="FFFF00"/>
                </a:solidFill>
              </a:rPr>
              <a:t>Provided by Dun and Bradstreet in  Cooperation with Federal Government</a:t>
            </a:r>
          </a:p>
          <a:p>
            <a:r>
              <a:rPr lang="en-US" dirty="0">
                <a:solidFill>
                  <a:srgbClr val="FFFF00"/>
                </a:solidFill>
              </a:rPr>
              <a:t>Likely that you Already Have One</a:t>
            </a:r>
          </a:p>
          <a:p>
            <a:r>
              <a:rPr lang="en-US" dirty="0">
                <a:solidFill>
                  <a:srgbClr val="FFFF00"/>
                </a:solidFill>
              </a:rPr>
              <a:t>If Not, Application can be Made at:</a:t>
            </a:r>
          </a:p>
          <a:p>
            <a:r>
              <a:rPr lang="en-US" dirty="0">
                <a:solidFill>
                  <a:srgbClr val="FFFF00"/>
                </a:solidFill>
              </a:rPr>
              <a:t>https://iupdate.dnb.com</a:t>
            </a:r>
          </a:p>
        </p:txBody>
      </p:sp>
    </p:spTree>
    <p:extLst>
      <p:ext uri="{BB962C8B-B14F-4D97-AF65-F5344CB8AC3E}">
        <p14:creationId xmlns:p14="http://schemas.microsoft.com/office/powerpoint/2010/main" val="3723777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pPr>
              <a:defRPr/>
            </a:pPr>
            <a:fld id="{864BB2DC-A2DC-42D5-8183-8C6444CFE428}" type="slidenum">
              <a:rPr lang="en-US"/>
              <a:pPr>
                <a:defRPr/>
              </a:pPr>
              <a:t>13</a:t>
            </a:fld>
            <a:endParaRPr lang="en-US"/>
          </a:p>
        </p:txBody>
      </p:sp>
      <p:sp>
        <p:nvSpPr>
          <p:cNvPr id="5123" name="AutoShape 1026"/>
          <p:cNvSpPr>
            <a:spLocks noChangeArrowheads="1"/>
          </p:cNvSpPr>
          <p:nvPr/>
        </p:nvSpPr>
        <p:spPr bwMode="auto">
          <a:xfrm>
            <a:off x="3556000" y="1663700"/>
            <a:ext cx="3035300" cy="3263900"/>
          </a:xfrm>
          <a:prstGeom prst="star24">
            <a:avLst>
              <a:gd name="adj" fmla="val 37500"/>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000000"/>
            </a:extrusionClr>
          </a:sp3d>
        </p:spPr>
        <p:txBody>
          <a:bodyPr wrap="none" anchor="ctr">
            <a:flatTx/>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Swis721 BlkEx BT" pitchFamily="34" charset="0"/>
            </a:endParaRPr>
          </a:p>
        </p:txBody>
      </p:sp>
      <p:sp>
        <p:nvSpPr>
          <p:cNvPr id="5125" name="Text Box 1028"/>
          <p:cNvSpPr txBox="1">
            <a:spLocks noChangeArrowheads="1"/>
          </p:cNvSpPr>
          <p:nvPr/>
        </p:nvSpPr>
        <p:spPr bwMode="auto">
          <a:xfrm>
            <a:off x="203200" y="0"/>
            <a:ext cx="894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dirty="0">
                <a:solidFill>
                  <a:srgbClr val="FFFF00"/>
                </a:solidFill>
                <a:latin typeface="Arial Narrow" pitchFamily="34" charset="0"/>
              </a:rPr>
              <a:t>The Public Assistance Process </a:t>
            </a:r>
            <a:endParaRPr lang="en-US" altLang="en-US" sz="2800" b="1" dirty="0">
              <a:solidFill>
                <a:srgbClr val="FFFF00"/>
              </a:solidFill>
              <a:latin typeface="Arial Narrow" pitchFamily="34" charset="0"/>
            </a:endParaRPr>
          </a:p>
          <a:p>
            <a:pPr>
              <a:spcBef>
                <a:spcPct val="0"/>
              </a:spcBef>
              <a:buFontTx/>
              <a:buNone/>
            </a:pPr>
            <a:r>
              <a:rPr lang="en-US" altLang="en-US" sz="2800" b="1" dirty="0">
                <a:solidFill>
                  <a:srgbClr val="FFFF00"/>
                </a:solidFill>
                <a:latin typeface="Arial Narrow" pitchFamily="34" charset="0"/>
              </a:rPr>
              <a:t>                         (New Model)</a:t>
            </a:r>
          </a:p>
        </p:txBody>
      </p:sp>
      <p:sp>
        <p:nvSpPr>
          <p:cNvPr id="5128" name="Freeform 1031"/>
          <p:cNvSpPr>
            <a:spLocks/>
          </p:cNvSpPr>
          <p:nvPr/>
        </p:nvSpPr>
        <p:spPr bwMode="auto">
          <a:xfrm>
            <a:off x="979488" y="4392613"/>
            <a:ext cx="2436812" cy="1974850"/>
          </a:xfrm>
          <a:custGeom>
            <a:avLst/>
            <a:gdLst>
              <a:gd name="T0" fmla="*/ 2147483647 w 1519"/>
              <a:gd name="T1" fmla="*/ 2147483647 h 1188"/>
              <a:gd name="T2" fmla="*/ 2147483647 w 1519"/>
              <a:gd name="T3" fmla="*/ 2147483647 h 1188"/>
              <a:gd name="T4" fmla="*/ 2147483647 w 1519"/>
              <a:gd name="T5" fmla="*/ 2147483647 h 1188"/>
              <a:gd name="T6" fmla="*/ 2147483647 w 1519"/>
              <a:gd name="T7" fmla="*/ 2147483647 h 1188"/>
              <a:gd name="T8" fmla="*/ 2147483647 w 1519"/>
              <a:gd name="T9" fmla="*/ 2147483647 h 1188"/>
              <a:gd name="T10" fmla="*/ 2147483647 w 1519"/>
              <a:gd name="T11" fmla="*/ 2147483647 h 1188"/>
              <a:gd name="T12" fmla="*/ 2147483647 w 1519"/>
              <a:gd name="T13" fmla="*/ 2147483647 h 1188"/>
              <a:gd name="T14" fmla="*/ 2147483647 w 1519"/>
              <a:gd name="T15" fmla="*/ 2147483647 h 1188"/>
              <a:gd name="T16" fmla="*/ 2147483647 w 1519"/>
              <a:gd name="T17" fmla="*/ 2147483647 h 1188"/>
              <a:gd name="T18" fmla="*/ 2147483647 w 1519"/>
              <a:gd name="T19" fmla="*/ 2147483647 h 1188"/>
              <a:gd name="T20" fmla="*/ 2147483647 w 1519"/>
              <a:gd name="T21" fmla="*/ 2147483647 h 1188"/>
              <a:gd name="T22" fmla="*/ 2147483647 w 1519"/>
              <a:gd name="T23" fmla="*/ 2147483647 h 1188"/>
              <a:gd name="T24" fmla="*/ 2147483647 w 1519"/>
              <a:gd name="T25" fmla="*/ 2147483647 h 1188"/>
              <a:gd name="T26" fmla="*/ 2147483647 w 1519"/>
              <a:gd name="T27" fmla="*/ 2147483647 h 1188"/>
              <a:gd name="T28" fmla="*/ 2147483647 w 1519"/>
              <a:gd name="T29" fmla="*/ 2147483647 h 1188"/>
              <a:gd name="T30" fmla="*/ 2147483647 w 1519"/>
              <a:gd name="T31" fmla="*/ 2147483647 h 1188"/>
              <a:gd name="T32" fmla="*/ 2147483647 w 1519"/>
              <a:gd name="T33" fmla="*/ 2147483647 h 1188"/>
              <a:gd name="T34" fmla="*/ 2147483647 w 1519"/>
              <a:gd name="T35" fmla="*/ 2147483647 h 1188"/>
              <a:gd name="T36" fmla="*/ 2147483647 w 1519"/>
              <a:gd name="T37" fmla="*/ 2147483647 h 1188"/>
              <a:gd name="T38" fmla="*/ 2147483647 w 1519"/>
              <a:gd name="T39" fmla="*/ 2147483647 h 1188"/>
              <a:gd name="T40" fmla="*/ 2147483647 w 1519"/>
              <a:gd name="T41" fmla="*/ 2147483647 h 1188"/>
              <a:gd name="T42" fmla="*/ 2147483647 w 1519"/>
              <a:gd name="T43" fmla="*/ 2147483647 h 1188"/>
              <a:gd name="T44" fmla="*/ 2147483647 w 1519"/>
              <a:gd name="T45" fmla="*/ 2147483647 h 1188"/>
              <a:gd name="T46" fmla="*/ 2147483647 w 1519"/>
              <a:gd name="T47" fmla="*/ 2147483647 h 1188"/>
              <a:gd name="T48" fmla="*/ 2147483647 w 1519"/>
              <a:gd name="T49" fmla="*/ 2147483647 h 1188"/>
              <a:gd name="T50" fmla="*/ 2147483647 w 1519"/>
              <a:gd name="T51" fmla="*/ 2147483647 h 1188"/>
              <a:gd name="T52" fmla="*/ 2147483647 w 1519"/>
              <a:gd name="T53" fmla="*/ 2147483647 h 1188"/>
              <a:gd name="T54" fmla="*/ 2147483647 w 1519"/>
              <a:gd name="T55" fmla="*/ 2147483647 h 1188"/>
              <a:gd name="T56" fmla="*/ 2147483647 w 1519"/>
              <a:gd name="T57" fmla="*/ 2147483647 h 1188"/>
              <a:gd name="T58" fmla="*/ 2147483647 w 1519"/>
              <a:gd name="T59" fmla="*/ 2147483647 h 1188"/>
              <a:gd name="T60" fmla="*/ 2147483647 w 1519"/>
              <a:gd name="T61" fmla="*/ 2147483647 h 1188"/>
              <a:gd name="T62" fmla="*/ 2147483647 w 1519"/>
              <a:gd name="T63" fmla="*/ 2147483647 h 1188"/>
              <a:gd name="T64" fmla="*/ 2147483647 w 1519"/>
              <a:gd name="T65" fmla="*/ 2147483647 h 1188"/>
              <a:gd name="T66" fmla="*/ 2147483647 w 1519"/>
              <a:gd name="T67" fmla="*/ 2147483647 h 1188"/>
              <a:gd name="T68" fmla="*/ 2147483647 w 1519"/>
              <a:gd name="T69" fmla="*/ 2147483647 h 1188"/>
              <a:gd name="T70" fmla="*/ 2147483647 w 1519"/>
              <a:gd name="T71" fmla="*/ 2147483647 h 1188"/>
              <a:gd name="T72" fmla="*/ 2147483647 w 1519"/>
              <a:gd name="T73" fmla="*/ 2147483647 h 1188"/>
              <a:gd name="T74" fmla="*/ 0 w 1519"/>
              <a:gd name="T75" fmla="*/ 2147483647 h 1188"/>
              <a:gd name="T76" fmla="*/ 2147483647 w 1519"/>
              <a:gd name="T77" fmla="*/ 2147483647 h 1188"/>
              <a:gd name="T78" fmla="*/ 2147483647 w 1519"/>
              <a:gd name="T79" fmla="*/ 0 h 1188"/>
              <a:gd name="T80" fmla="*/ 2147483647 w 1519"/>
              <a:gd name="T81" fmla="*/ 2147483647 h 1188"/>
              <a:gd name="T82" fmla="*/ 2147483647 w 1519"/>
              <a:gd name="T83" fmla="*/ 2147483647 h 1188"/>
              <a:gd name="T84" fmla="*/ 2147483647 w 1519"/>
              <a:gd name="T85" fmla="*/ 2147483647 h 1188"/>
              <a:gd name="T86" fmla="*/ 2147483647 w 1519"/>
              <a:gd name="T87" fmla="*/ 2147483647 h 1188"/>
              <a:gd name="T88" fmla="*/ 2147483647 w 1519"/>
              <a:gd name="T89" fmla="*/ 2147483647 h 1188"/>
              <a:gd name="T90" fmla="*/ 2147483647 w 1519"/>
              <a:gd name="T91" fmla="*/ 2147483647 h 1188"/>
              <a:gd name="T92" fmla="*/ 2147483647 w 1519"/>
              <a:gd name="T93" fmla="*/ 2147483647 h 1188"/>
              <a:gd name="T94" fmla="*/ 2147483647 w 1519"/>
              <a:gd name="T95" fmla="*/ 2147483647 h 1188"/>
              <a:gd name="T96" fmla="*/ 2147483647 w 1519"/>
              <a:gd name="T97" fmla="*/ 2147483647 h 1188"/>
              <a:gd name="T98" fmla="*/ 2147483647 w 1519"/>
              <a:gd name="T99" fmla="*/ 2147483647 h 1188"/>
              <a:gd name="T100" fmla="*/ 2147483647 w 1519"/>
              <a:gd name="T101" fmla="*/ 2147483647 h 1188"/>
              <a:gd name="T102" fmla="*/ 2147483647 w 1519"/>
              <a:gd name="T103" fmla="*/ 2147483647 h 1188"/>
              <a:gd name="T104" fmla="*/ 2147483647 w 1519"/>
              <a:gd name="T105" fmla="*/ 2147483647 h 1188"/>
              <a:gd name="T106" fmla="*/ 2147483647 w 1519"/>
              <a:gd name="T107" fmla="*/ 2147483647 h 1188"/>
              <a:gd name="T108" fmla="*/ 2147483647 w 1519"/>
              <a:gd name="T109" fmla="*/ 2147483647 h 1188"/>
              <a:gd name="T110" fmla="*/ 2147483647 w 1519"/>
              <a:gd name="T111" fmla="*/ 2147483647 h 1188"/>
              <a:gd name="T112" fmla="*/ 2147483647 w 1519"/>
              <a:gd name="T113" fmla="*/ 2147483647 h 1188"/>
              <a:gd name="T114" fmla="*/ 2147483647 w 1519"/>
              <a:gd name="T115" fmla="*/ 2147483647 h 1188"/>
              <a:gd name="T116" fmla="*/ 2147483647 w 1519"/>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19"/>
              <a:gd name="T178" fmla="*/ 0 h 1188"/>
              <a:gd name="T179" fmla="*/ 1519 w 1519"/>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19" h="1188">
                <a:moveTo>
                  <a:pt x="1229" y="1188"/>
                </a:moveTo>
                <a:lnTo>
                  <a:pt x="1198" y="1183"/>
                </a:lnTo>
                <a:lnTo>
                  <a:pt x="1173" y="1178"/>
                </a:lnTo>
                <a:lnTo>
                  <a:pt x="1146" y="1173"/>
                </a:lnTo>
                <a:lnTo>
                  <a:pt x="1121" y="1169"/>
                </a:lnTo>
                <a:lnTo>
                  <a:pt x="1094" y="1162"/>
                </a:lnTo>
                <a:lnTo>
                  <a:pt x="1067" y="1155"/>
                </a:lnTo>
                <a:lnTo>
                  <a:pt x="1040" y="1148"/>
                </a:lnTo>
                <a:lnTo>
                  <a:pt x="1013" y="1141"/>
                </a:lnTo>
                <a:lnTo>
                  <a:pt x="983" y="1130"/>
                </a:lnTo>
                <a:lnTo>
                  <a:pt x="949" y="1121"/>
                </a:lnTo>
                <a:lnTo>
                  <a:pt x="923" y="1110"/>
                </a:lnTo>
                <a:lnTo>
                  <a:pt x="895" y="1098"/>
                </a:lnTo>
                <a:lnTo>
                  <a:pt x="865" y="1087"/>
                </a:lnTo>
                <a:lnTo>
                  <a:pt x="832" y="1075"/>
                </a:lnTo>
                <a:lnTo>
                  <a:pt x="803" y="1062"/>
                </a:lnTo>
                <a:lnTo>
                  <a:pt x="772" y="1048"/>
                </a:lnTo>
                <a:lnTo>
                  <a:pt x="746" y="1036"/>
                </a:lnTo>
                <a:lnTo>
                  <a:pt x="711" y="1017"/>
                </a:lnTo>
                <a:lnTo>
                  <a:pt x="680" y="1002"/>
                </a:lnTo>
                <a:lnTo>
                  <a:pt x="654" y="987"/>
                </a:lnTo>
                <a:lnTo>
                  <a:pt x="623" y="969"/>
                </a:lnTo>
                <a:lnTo>
                  <a:pt x="601" y="955"/>
                </a:lnTo>
                <a:lnTo>
                  <a:pt x="574" y="938"/>
                </a:lnTo>
                <a:lnTo>
                  <a:pt x="547" y="921"/>
                </a:lnTo>
                <a:lnTo>
                  <a:pt x="518" y="899"/>
                </a:lnTo>
                <a:lnTo>
                  <a:pt x="491" y="882"/>
                </a:lnTo>
                <a:lnTo>
                  <a:pt x="462" y="861"/>
                </a:lnTo>
                <a:lnTo>
                  <a:pt x="430" y="836"/>
                </a:lnTo>
                <a:lnTo>
                  <a:pt x="402" y="814"/>
                </a:lnTo>
                <a:lnTo>
                  <a:pt x="370" y="789"/>
                </a:lnTo>
                <a:lnTo>
                  <a:pt x="341" y="763"/>
                </a:lnTo>
                <a:lnTo>
                  <a:pt x="312" y="735"/>
                </a:lnTo>
                <a:lnTo>
                  <a:pt x="282" y="707"/>
                </a:lnTo>
                <a:lnTo>
                  <a:pt x="259" y="680"/>
                </a:lnTo>
                <a:lnTo>
                  <a:pt x="235" y="657"/>
                </a:lnTo>
                <a:lnTo>
                  <a:pt x="212" y="630"/>
                </a:lnTo>
                <a:lnTo>
                  <a:pt x="0" y="819"/>
                </a:lnTo>
                <a:lnTo>
                  <a:pt x="242" y="144"/>
                </a:lnTo>
                <a:lnTo>
                  <a:pt x="947" y="0"/>
                </a:lnTo>
                <a:lnTo>
                  <a:pt x="707" y="204"/>
                </a:lnTo>
                <a:lnTo>
                  <a:pt x="734" y="235"/>
                </a:lnTo>
                <a:lnTo>
                  <a:pt x="765" y="265"/>
                </a:lnTo>
                <a:lnTo>
                  <a:pt x="802" y="297"/>
                </a:lnTo>
                <a:lnTo>
                  <a:pt x="844" y="333"/>
                </a:lnTo>
                <a:lnTo>
                  <a:pt x="878" y="358"/>
                </a:lnTo>
                <a:lnTo>
                  <a:pt x="916" y="383"/>
                </a:lnTo>
                <a:lnTo>
                  <a:pt x="953" y="409"/>
                </a:lnTo>
                <a:lnTo>
                  <a:pt x="989" y="428"/>
                </a:lnTo>
                <a:lnTo>
                  <a:pt x="1028" y="446"/>
                </a:lnTo>
                <a:lnTo>
                  <a:pt x="1068" y="466"/>
                </a:lnTo>
                <a:lnTo>
                  <a:pt x="1107" y="482"/>
                </a:lnTo>
                <a:lnTo>
                  <a:pt x="1144" y="498"/>
                </a:lnTo>
                <a:lnTo>
                  <a:pt x="1181" y="511"/>
                </a:lnTo>
                <a:lnTo>
                  <a:pt x="1224" y="523"/>
                </a:lnTo>
                <a:lnTo>
                  <a:pt x="1268" y="534"/>
                </a:lnTo>
                <a:lnTo>
                  <a:pt x="1297" y="538"/>
                </a:lnTo>
                <a:lnTo>
                  <a:pt x="1519" y="561"/>
                </a:lnTo>
                <a:lnTo>
                  <a:pt x="1229" y="1188"/>
                </a:lnTo>
                <a:close/>
              </a:path>
            </a:pathLst>
          </a:custGeom>
          <a:solidFill>
            <a:schemeClr val="accent2"/>
          </a:solidFill>
          <a:ln w="22225">
            <a:solidFill>
              <a:srgbClr val="000000"/>
            </a:solidFill>
            <a:prstDash val="solid"/>
            <a:round/>
            <a:headEnd/>
            <a:tailEnd/>
          </a:ln>
        </p:spPr>
        <p:txBody>
          <a:bodyPr/>
          <a:lstStyle/>
          <a:p>
            <a:endParaRPr lang="en-US"/>
          </a:p>
        </p:txBody>
      </p:sp>
      <p:sp>
        <p:nvSpPr>
          <p:cNvPr id="5129" name="Freeform 1032"/>
          <p:cNvSpPr>
            <a:spLocks/>
          </p:cNvSpPr>
          <p:nvPr/>
        </p:nvSpPr>
        <p:spPr bwMode="auto">
          <a:xfrm>
            <a:off x="2836863" y="4827588"/>
            <a:ext cx="2351087" cy="1862137"/>
          </a:xfrm>
          <a:custGeom>
            <a:avLst/>
            <a:gdLst>
              <a:gd name="T0" fmla="*/ 2147483647 w 1481"/>
              <a:gd name="T1" fmla="*/ 0 h 1173"/>
              <a:gd name="T2" fmla="*/ 2147483647 w 1481"/>
              <a:gd name="T3" fmla="*/ 2147483647 h 1173"/>
              <a:gd name="T4" fmla="*/ 2147483647 w 1481"/>
              <a:gd name="T5" fmla="*/ 2147483647 h 1173"/>
              <a:gd name="T6" fmla="*/ 2147483647 w 1481"/>
              <a:gd name="T7" fmla="*/ 2147483647 h 1173"/>
              <a:gd name="T8" fmla="*/ 2147483647 w 1481"/>
              <a:gd name="T9" fmla="*/ 2147483647 h 1173"/>
              <a:gd name="T10" fmla="*/ 2147483647 w 1481"/>
              <a:gd name="T11" fmla="*/ 2147483647 h 1173"/>
              <a:gd name="T12" fmla="*/ 2147483647 w 1481"/>
              <a:gd name="T13" fmla="*/ 2147483647 h 1173"/>
              <a:gd name="T14" fmla="*/ 2147483647 w 1481"/>
              <a:gd name="T15" fmla="*/ 2147483647 h 1173"/>
              <a:gd name="T16" fmla="*/ 2147483647 w 1481"/>
              <a:gd name="T17" fmla="*/ 2147483647 h 1173"/>
              <a:gd name="T18" fmla="*/ 2147483647 w 1481"/>
              <a:gd name="T19" fmla="*/ 2147483647 h 1173"/>
              <a:gd name="T20" fmla="*/ 2147483647 w 1481"/>
              <a:gd name="T21" fmla="*/ 2147483647 h 1173"/>
              <a:gd name="T22" fmla="*/ 2147483647 w 1481"/>
              <a:gd name="T23" fmla="*/ 2147483647 h 1173"/>
              <a:gd name="T24" fmla="*/ 2147483647 w 1481"/>
              <a:gd name="T25" fmla="*/ 2147483647 h 1173"/>
              <a:gd name="T26" fmla="*/ 2147483647 w 1481"/>
              <a:gd name="T27" fmla="*/ 2147483647 h 1173"/>
              <a:gd name="T28" fmla="*/ 2147483647 w 1481"/>
              <a:gd name="T29" fmla="*/ 2147483647 h 1173"/>
              <a:gd name="T30" fmla="*/ 2147483647 w 1481"/>
              <a:gd name="T31" fmla="*/ 2147483647 h 1173"/>
              <a:gd name="T32" fmla="*/ 2147483647 w 1481"/>
              <a:gd name="T33" fmla="*/ 2147483647 h 1173"/>
              <a:gd name="T34" fmla="*/ 2147483647 w 1481"/>
              <a:gd name="T35" fmla="*/ 2147483647 h 1173"/>
              <a:gd name="T36" fmla="*/ 2147483647 w 1481"/>
              <a:gd name="T37" fmla="*/ 2147483647 h 1173"/>
              <a:gd name="T38" fmla="*/ 2147483647 w 1481"/>
              <a:gd name="T39" fmla="*/ 2147483647 h 1173"/>
              <a:gd name="T40" fmla="*/ 2147483647 w 1481"/>
              <a:gd name="T41" fmla="*/ 2147483647 h 1173"/>
              <a:gd name="T42" fmla="*/ 2147483647 w 1481"/>
              <a:gd name="T43" fmla="*/ 2147483647 h 1173"/>
              <a:gd name="T44" fmla="*/ 2147483647 w 1481"/>
              <a:gd name="T45" fmla="*/ 2147483647 h 1173"/>
              <a:gd name="T46" fmla="*/ 2147483647 w 1481"/>
              <a:gd name="T47" fmla="*/ 2147483647 h 1173"/>
              <a:gd name="T48" fmla="*/ 2147483647 w 1481"/>
              <a:gd name="T49" fmla="*/ 2147483647 h 1173"/>
              <a:gd name="T50" fmla="*/ 2147483647 w 1481"/>
              <a:gd name="T51" fmla="*/ 2147483647 h 1173"/>
              <a:gd name="T52" fmla="*/ 2147483647 w 1481"/>
              <a:gd name="T53" fmla="*/ 2147483647 h 1173"/>
              <a:gd name="T54" fmla="*/ 2147483647 w 1481"/>
              <a:gd name="T55" fmla="*/ 2147483647 h 1173"/>
              <a:gd name="T56" fmla="*/ 2147483647 w 1481"/>
              <a:gd name="T57" fmla="*/ 2147483647 h 1173"/>
              <a:gd name="T58" fmla="*/ 2147483647 w 1481"/>
              <a:gd name="T59" fmla="*/ 2147483647 h 1173"/>
              <a:gd name="T60" fmla="*/ 2147483647 w 1481"/>
              <a:gd name="T61" fmla="*/ 2147483647 h 1173"/>
              <a:gd name="T62" fmla="*/ 2147483647 w 1481"/>
              <a:gd name="T63" fmla="*/ 2147483647 h 1173"/>
              <a:gd name="T64" fmla="*/ 2147483647 w 1481"/>
              <a:gd name="T65" fmla="*/ 2147483647 h 1173"/>
              <a:gd name="T66" fmla="*/ 2147483647 w 1481"/>
              <a:gd name="T67" fmla="*/ 2147483647 h 1173"/>
              <a:gd name="T68" fmla="*/ 2147483647 w 1481"/>
              <a:gd name="T69" fmla="*/ 2147483647 h 1173"/>
              <a:gd name="T70" fmla="*/ 2147483647 w 1481"/>
              <a:gd name="T71" fmla="*/ 2147483647 h 1173"/>
              <a:gd name="T72" fmla="*/ 2147483647 w 1481"/>
              <a:gd name="T73" fmla="*/ 2147483647 h 1173"/>
              <a:gd name="T74" fmla="*/ 2147483647 w 1481"/>
              <a:gd name="T75" fmla="*/ 2147483647 h 1173"/>
              <a:gd name="T76" fmla="*/ 2147483647 w 1481"/>
              <a:gd name="T77" fmla="*/ 2147483647 h 1173"/>
              <a:gd name="T78" fmla="*/ 2147483647 w 1481"/>
              <a:gd name="T79" fmla="*/ 2147483647 h 1173"/>
              <a:gd name="T80" fmla="*/ 2147483647 w 1481"/>
              <a:gd name="T81" fmla="*/ 2147483647 h 1173"/>
              <a:gd name="T82" fmla="*/ 2147483647 w 1481"/>
              <a:gd name="T83" fmla="*/ 2147483647 h 1173"/>
              <a:gd name="T84" fmla="*/ 2147483647 w 1481"/>
              <a:gd name="T85" fmla="*/ 2147483647 h 1173"/>
              <a:gd name="T86" fmla="*/ 2147483647 w 1481"/>
              <a:gd name="T87" fmla="*/ 2147483647 h 1173"/>
              <a:gd name="T88" fmla="*/ 2147483647 w 1481"/>
              <a:gd name="T89" fmla="*/ 2147483647 h 1173"/>
              <a:gd name="T90" fmla="*/ 2147483647 w 1481"/>
              <a:gd name="T91" fmla="*/ 2147483647 h 1173"/>
              <a:gd name="T92" fmla="*/ 2147483647 w 1481"/>
              <a:gd name="T93" fmla="*/ 2147483647 h 1173"/>
              <a:gd name="T94" fmla="*/ 2147483647 w 1481"/>
              <a:gd name="T95" fmla="*/ 2147483647 h 1173"/>
              <a:gd name="T96" fmla="*/ 2147483647 w 1481"/>
              <a:gd name="T97" fmla="*/ 2147483647 h 1173"/>
              <a:gd name="T98" fmla="*/ 2147483647 w 1481"/>
              <a:gd name="T99" fmla="*/ 2147483647 h 1173"/>
              <a:gd name="T100" fmla="*/ 2147483647 w 1481"/>
              <a:gd name="T101" fmla="*/ 2147483647 h 1173"/>
              <a:gd name="T102" fmla="*/ 2147483647 w 1481"/>
              <a:gd name="T103" fmla="*/ 2147483647 h 1173"/>
              <a:gd name="T104" fmla="*/ 2147483647 w 1481"/>
              <a:gd name="T105" fmla="*/ 2147483647 h 1173"/>
              <a:gd name="T106" fmla="*/ 2147483647 w 1481"/>
              <a:gd name="T107" fmla="*/ 2147483647 h 1173"/>
              <a:gd name="T108" fmla="*/ 2147483647 w 1481"/>
              <a:gd name="T109" fmla="*/ 2147483647 h 1173"/>
              <a:gd name="T110" fmla="*/ 2147483647 w 1481"/>
              <a:gd name="T111" fmla="*/ 2147483647 h 1173"/>
              <a:gd name="T112" fmla="*/ 2147483647 w 1481"/>
              <a:gd name="T113" fmla="*/ 2147483647 h 1173"/>
              <a:gd name="T114" fmla="*/ 0 w 1481"/>
              <a:gd name="T115" fmla="*/ 2147483647 h 1173"/>
              <a:gd name="T116" fmla="*/ 2147483647 w 1481"/>
              <a:gd name="T117" fmla="*/ 0 h 11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1"/>
              <a:gd name="T178" fmla="*/ 0 h 1173"/>
              <a:gd name="T179" fmla="*/ 1481 w 1481"/>
              <a:gd name="T180" fmla="*/ 1173 h 11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1" h="1173">
                <a:moveTo>
                  <a:pt x="541" y="0"/>
                </a:moveTo>
                <a:lnTo>
                  <a:pt x="431" y="292"/>
                </a:lnTo>
                <a:lnTo>
                  <a:pt x="467" y="307"/>
                </a:lnTo>
                <a:lnTo>
                  <a:pt x="502" y="320"/>
                </a:lnTo>
                <a:lnTo>
                  <a:pt x="535" y="328"/>
                </a:lnTo>
                <a:lnTo>
                  <a:pt x="565" y="337"/>
                </a:lnTo>
                <a:lnTo>
                  <a:pt x="598" y="346"/>
                </a:lnTo>
                <a:lnTo>
                  <a:pt x="636" y="353"/>
                </a:lnTo>
                <a:lnTo>
                  <a:pt x="671" y="358"/>
                </a:lnTo>
                <a:lnTo>
                  <a:pt x="705" y="363"/>
                </a:lnTo>
                <a:lnTo>
                  <a:pt x="745" y="369"/>
                </a:lnTo>
                <a:lnTo>
                  <a:pt x="787" y="371"/>
                </a:lnTo>
                <a:lnTo>
                  <a:pt x="862" y="371"/>
                </a:lnTo>
                <a:lnTo>
                  <a:pt x="902" y="369"/>
                </a:lnTo>
                <a:lnTo>
                  <a:pt x="936" y="368"/>
                </a:lnTo>
                <a:lnTo>
                  <a:pt x="973" y="362"/>
                </a:lnTo>
                <a:lnTo>
                  <a:pt x="1011" y="355"/>
                </a:lnTo>
                <a:lnTo>
                  <a:pt x="1044" y="348"/>
                </a:lnTo>
                <a:lnTo>
                  <a:pt x="1086" y="340"/>
                </a:lnTo>
                <a:lnTo>
                  <a:pt x="1333" y="271"/>
                </a:lnTo>
                <a:lnTo>
                  <a:pt x="1481" y="895"/>
                </a:lnTo>
                <a:lnTo>
                  <a:pt x="1446" y="909"/>
                </a:lnTo>
                <a:lnTo>
                  <a:pt x="1413" y="921"/>
                </a:lnTo>
                <a:lnTo>
                  <a:pt x="1383" y="931"/>
                </a:lnTo>
                <a:lnTo>
                  <a:pt x="1352" y="942"/>
                </a:lnTo>
                <a:lnTo>
                  <a:pt x="1323" y="950"/>
                </a:lnTo>
                <a:lnTo>
                  <a:pt x="1291" y="961"/>
                </a:lnTo>
                <a:lnTo>
                  <a:pt x="1263" y="968"/>
                </a:lnTo>
                <a:lnTo>
                  <a:pt x="1233" y="975"/>
                </a:lnTo>
                <a:lnTo>
                  <a:pt x="1203" y="982"/>
                </a:lnTo>
                <a:lnTo>
                  <a:pt x="1170" y="990"/>
                </a:lnTo>
                <a:lnTo>
                  <a:pt x="1132" y="995"/>
                </a:lnTo>
                <a:lnTo>
                  <a:pt x="1101" y="1001"/>
                </a:lnTo>
                <a:lnTo>
                  <a:pt x="1066" y="1008"/>
                </a:lnTo>
                <a:lnTo>
                  <a:pt x="1030" y="1014"/>
                </a:lnTo>
                <a:lnTo>
                  <a:pt x="992" y="1015"/>
                </a:lnTo>
                <a:lnTo>
                  <a:pt x="950" y="1019"/>
                </a:lnTo>
                <a:lnTo>
                  <a:pt x="910" y="1022"/>
                </a:lnTo>
                <a:lnTo>
                  <a:pt x="872" y="1022"/>
                </a:lnTo>
                <a:lnTo>
                  <a:pt x="830" y="1022"/>
                </a:lnTo>
                <a:lnTo>
                  <a:pt x="778" y="1022"/>
                </a:lnTo>
                <a:lnTo>
                  <a:pt x="731" y="1019"/>
                </a:lnTo>
                <a:lnTo>
                  <a:pt x="698" y="1018"/>
                </a:lnTo>
                <a:lnTo>
                  <a:pt x="662" y="1014"/>
                </a:lnTo>
                <a:lnTo>
                  <a:pt x="623" y="1013"/>
                </a:lnTo>
                <a:lnTo>
                  <a:pt x="580" y="1006"/>
                </a:lnTo>
                <a:lnTo>
                  <a:pt x="544" y="999"/>
                </a:lnTo>
                <a:lnTo>
                  <a:pt x="507" y="992"/>
                </a:lnTo>
                <a:lnTo>
                  <a:pt x="464" y="983"/>
                </a:lnTo>
                <a:lnTo>
                  <a:pt x="431" y="974"/>
                </a:lnTo>
                <a:lnTo>
                  <a:pt x="389" y="966"/>
                </a:lnTo>
                <a:lnTo>
                  <a:pt x="354" y="954"/>
                </a:lnTo>
                <a:lnTo>
                  <a:pt x="317" y="942"/>
                </a:lnTo>
                <a:lnTo>
                  <a:pt x="279" y="930"/>
                </a:lnTo>
                <a:lnTo>
                  <a:pt x="232" y="914"/>
                </a:lnTo>
                <a:lnTo>
                  <a:pt x="185" y="897"/>
                </a:lnTo>
                <a:lnTo>
                  <a:pt x="71" y="1173"/>
                </a:lnTo>
                <a:lnTo>
                  <a:pt x="0" y="480"/>
                </a:lnTo>
                <a:lnTo>
                  <a:pt x="541" y="0"/>
                </a:lnTo>
                <a:close/>
              </a:path>
            </a:pathLst>
          </a:custGeom>
          <a:solidFill>
            <a:srgbClr val="339933"/>
          </a:solidFill>
          <a:ln w="22225">
            <a:solidFill>
              <a:srgbClr val="000000"/>
            </a:solidFill>
            <a:prstDash val="solid"/>
            <a:round/>
            <a:headEnd/>
            <a:tailEnd/>
          </a:ln>
        </p:spPr>
        <p:txBody>
          <a:bodyPr/>
          <a:lstStyle/>
          <a:p>
            <a:endParaRPr lang="en-US"/>
          </a:p>
        </p:txBody>
      </p:sp>
      <p:sp>
        <p:nvSpPr>
          <p:cNvPr id="5130" name="Freeform 1033"/>
          <p:cNvSpPr>
            <a:spLocks/>
          </p:cNvSpPr>
          <p:nvPr/>
        </p:nvSpPr>
        <p:spPr bwMode="auto">
          <a:xfrm>
            <a:off x="4646613" y="4597400"/>
            <a:ext cx="2605087" cy="2260600"/>
          </a:xfrm>
          <a:custGeom>
            <a:avLst/>
            <a:gdLst>
              <a:gd name="T0" fmla="*/ 2147483647 w 1641"/>
              <a:gd name="T1" fmla="*/ 2147483647 h 1424"/>
              <a:gd name="T2" fmla="*/ 2147483647 w 1641"/>
              <a:gd name="T3" fmla="*/ 2147483647 h 1424"/>
              <a:gd name="T4" fmla="*/ 2147483647 w 1641"/>
              <a:gd name="T5" fmla="*/ 2147483647 h 1424"/>
              <a:gd name="T6" fmla="*/ 2147483647 w 1641"/>
              <a:gd name="T7" fmla="*/ 2147483647 h 1424"/>
              <a:gd name="T8" fmla="*/ 2147483647 w 1641"/>
              <a:gd name="T9" fmla="*/ 2147483647 h 1424"/>
              <a:gd name="T10" fmla="*/ 2147483647 w 1641"/>
              <a:gd name="T11" fmla="*/ 2147483647 h 1424"/>
              <a:gd name="T12" fmla="*/ 2147483647 w 1641"/>
              <a:gd name="T13" fmla="*/ 2147483647 h 1424"/>
              <a:gd name="T14" fmla="*/ 2147483647 w 1641"/>
              <a:gd name="T15" fmla="*/ 2147483647 h 1424"/>
              <a:gd name="T16" fmla="*/ 2147483647 w 1641"/>
              <a:gd name="T17" fmla="*/ 2147483647 h 1424"/>
              <a:gd name="T18" fmla="*/ 2147483647 w 1641"/>
              <a:gd name="T19" fmla="*/ 2147483647 h 1424"/>
              <a:gd name="T20" fmla="*/ 2147483647 w 1641"/>
              <a:gd name="T21" fmla="*/ 2147483647 h 1424"/>
              <a:gd name="T22" fmla="*/ 2147483647 w 1641"/>
              <a:gd name="T23" fmla="*/ 2147483647 h 1424"/>
              <a:gd name="T24" fmla="*/ 2147483647 w 1641"/>
              <a:gd name="T25" fmla="*/ 2147483647 h 1424"/>
              <a:gd name="T26" fmla="*/ 2147483647 w 1641"/>
              <a:gd name="T27" fmla="*/ 2147483647 h 1424"/>
              <a:gd name="T28" fmla="*/ 2147483647 w 1641"/>
              <a:gd name="T29" fmla="*/ 2147483647 h 1424"/>
              <a:gd name="T30" fmla="*/ 2147483647 w 1641"/>
              <a:gd name="T31" fmla="*/ 2147483647 h 1424"/>
              <a:gd name="T32" fmla="*/ 2147483647 w 1641"/>
              <a:gd name="T33" fmla="*/ 2147483647 h 1424"/>
              <a:gd name="T34" fmla="*/ 2147483647 w 1641"/>
              <a:gd name="T35" fmla="*/ 2147483647 h 1424"/>
              <a:gd name="T36" fmla="*/ 2147483647 w 1641"/>
              <a:gd name="T37" fmla="*/ 2147483647 h 1424"/>
              <a:gd name="T38" fmla="*/ 2147483647 w 1641"/>
              <a:gd name="T39" fmla="*/ 2147483647 h 1424"/>
              <a:gd name="T40" fmla="*/ 2147483647 w 1641"/>
              <a:gd name="T41" fmla="*/ 2147483647 h 1424"/>
              <a:gd name="T42" fmla="*/ 2147483647 w 1641"/>
              <a:gd name="T43" fmla="*/ 2147483647 h 1424"/>
              <a:gd name="T44" fmla="*/ 2147483647 w 1641"/>
              <a:gd name="T45" fmla="*/ 2147483647 h 1424"/>
              <a:gd name="T46" fmla="*/ 2147483647 w 1641"/>
              <a:gd name="T47" fmla="*/ 2147483647 h 1424"/>
              <a:gd name="T48" fmla="*/ 2147483647 w 1641"/>
              <a:gd name="T49" fmla="*/ 2147483647 h 1424"/>
              <a:gd name="T50" fmla="*/ 2147483647 w 1641"/>
              <a:gd name="T51" fmla="*/ 2147483647 h 1424"/>
              <a:gd name="T52" fmla="*/ 2147483647 w 1641"/>
              <a:gd name="T53" fmla="*/ 2147483647 h 1424"/>
              <a:gd name="T54" fmla="*/ 2147483647 w 1641"/>
              <a:gd name="T55" fmla="*/ 2147483647 h 1424"/>
              <a:gd name="T56" fmla="*/ 2147483647 w 1641"/>
              <a:gd name="T57" fmla="*/ 2147483647 h 1424"/>
              <a:gd name="T58" fmla="*/ 2147483647 w 1641"/>
              <a:gd name="T59" fmla="*/ 2147483647 h 1424"/>
              <a:gd name="T60" fmla="*/ 2147483647 w 1641"/>
              <a:gd name="T61" fmla="*/ 2147483647 h 1424"/>
              <a:gd name="T62" fmla="*/ 2147483647 w 1641"/>
              <a:gd name="T63" fmla="*/ 2147483647 h 1424"/>
              <a:gd name="T64" fmla="*/ 2147483647 w 1641"/>
              <a:gd name="T65" fmla="*/ 2147483647 h 1424"/>
              <a:gd name="T66" fmla="*/ 2147483647 w 1641"/>
              <a:gd name="T67" fmla="*/ 2147483647 h 1424"/>
              <a:gd name="T68" fmla="*/ 0 w 1641"/>
              <a:gd name="T69" fmla="*/ 2147483647 h 1424"/>
              <a:gd name="T70" fmla="*/ 2147483647 w 1641"/>
              <a:gd name="T71" fmla="*/ 2147483647 h 1424"/>
              <a:gd name="T72" fmla="*/ 2147483647 w 1641"/>
              <a:gd name="T73" fmla="*/ 2147483647 h 1424"/>
              <a:gd name="T74" fmla="*/ 2147483647 w 1641"/>
              <a:gd name="T75" fmla="*/ 2147483647 h 1424"/>
              <a:gd name="T76" fmla="*/ 2147483647 w 1641"/>
              <a:gd name="T77" fmla="*/ 2147483647 h 1424"/>
              <a:gd name="T78" fmla="*/ 2147483647 w 1641"/>
              <a:gd name="T79" fmla="*/ 2147483647 h 1424"/>
              <a:gd name="T80" fmla="*/ 2147483647 w 1641"/>
              <a:gd name="T81" fmla="*/ 2147483647 h 1424"/>
              <a:gd name="T82" fmla="*/ 2147483647 w 1641"/>
              <a:gd name="T83" fmla="*/ 2147483647 h 1424"/>
              <a:gd name="T84" fmla="*/ 2147483647 w 1641"/>
              <a:gd name="T85" fmla="*/ 2147483647 h 1424"/>
              <a:gd name="T86" fmla="*/ 2147483647 w 1641"/>
              <a:gd name="T87" fmla="*/ 2147483647 h 1424"/>
              <a:gd name="T88" fmla="*/ 2147483647 w 1641"/>
              <a:gd name="T89" fmla="*/ 2147483647 h 1424"/>
              <a:gd name="T90" fmla="*/ 2147483647 w 1641"/>
              <a:gd name="T91" fmla="*/ 2147483647 h 1424"/>
              <a:gd name="T92" fmla="*/ 2147483647 w 1641"/>
              <a:gd name="T93" fmla="*/ 2147483647 h 1424"/>
              <a:gd name="T94" fmla="*/ 2147483647 w 1641"/>
              <a:gd name="T95" fmla="*/ 2147483647 h 1424"/>
              <a:gd name="T96" fmla="*/ 2147483647 w 1641"/>
              <a:gd name="T97" fmla="*/ 2147483647 h 1424"/>
              <a:gd name="T98" fmla="*/ 2147483647 w 1641"/>
              <a:gd name="T99" fmla="*/ 2147483647 h 1424"/>
              <a:gd name="T100" fmla="*/ 2147483647 w 1641"/>
              <a:gd name="T101" fmla="*/ 2147483647 h 1424"/>
              <a:gd name="T102" fmla="*/ 2147483647 w 1641"/>
              <a:gd name="T103" fmla="*/ 2147483647 h 1424"/>
              <a:gd name="T104" fmla="*/ 2147483647 w 1641"/>
              <a:gd name="T105" fmla="*/ 2147483647 h 1424"/>
              <a:gd name="T106" fmla="*/ 2147483647 w 1641"/>
              <a:gd name="T107" fmla="*/ 2147483647 h 1424"/>
              <a:gd name="T108" fmla="*/ 2147483647 w 1641"/>
              <a:gd name="T109" fmla="*/ 0 h 1424"/>
              <a:gd name="T110" fmla="*/ 2147483647 w 1641"/>
              <a:gd name="T111" fmla="*/ 2147483647 h 1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1"/>
              <a:gd name="T169" fmla="*/ 0 h 1424"/>
              <a:gd name="T170" fmla="*/ 1641 w 1641"/>
              <a:gd name="T171" fmla="*/ 1424 h 1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1" h="1424">
                <a:moveTo>
                  <a:pt x="1641" y="568"/>
                </a:moveTo>
                <a:lnTo>
                  <a:pt x="1450" y="678"/>
                </a:lnTo>
                <a:lnTo>
                  <a:pt x="1431" y="697"/>
                </a:lnTo>
                <a:lnTo>
                  <a:pt x="1409" y="715"/>
                </a:lnTo>
                <a:lnTo>
                  <a:pt x="1389" y="734"/>
                </a:lnTo>
                <a:lnTo>
                  <a:pt x="1366" y="751"/>
                </a:lnTo>
                <a:lnTo>
                  <a:pt x="1342" y="769"/>
                </a:lnTo>
                <a:lnTo>
                  <a:pt x="1321" y="786"/>
                </a:lnTo>
                <a:lnTo>
                  <a:pt x="1295" y="803"/>
                </a:lnTo>
                <a:lnTo>
                  <a:pt x="1265" y="820"/>
                </a:lnTo>
                <a:lnTo>
                  <a:pt x="1236" y="840"/>
                </a:lnTo>
                <a:lnTo>
                  <a:pt x="1212" y="856"/>
                </a:lnTo>
                <a:lnTo>
                  <a:pt x="1185" y="869"/>
                </a:lnTo>
                <a:lnTo>
                  <a:pt x="1152" y="888"/>
                </a:lnTo>
                <a:lnTo>
                  <a:pt x="1122" y="906"/>
                </a:lnTo>
                <a:lnTo>
                  <a:pt x="1092" y="922"/>
                </a:lnTo>
                <a:lnTo>
                  <a:pt x="1060" y="937"/>
                </a:lnTo>
                <a:lnTo>
                  <a:pt x="1033" y="950"/>
                </a:lnTo>
                <a:lnTo>
                  <a:pt x="994" y="966"/>
                </a:lnTo>
                <a:lnTo>
                  <a:pt x="962" y="982"/>
                </a:lnTo>
                <a:lnTo>
                  <a:pt x="932" y="993"/>
                </a:lnTo>
                <a:lnTo>
                  <a:pt x="896" y="1005"/>
                </a:lnTo>
                <a:lnTo>
                  <a:pt x="871" y="1013"/>
                </a:lnTo>
                <a:lnTo>
                  <a:pt x="839" y="1023"/>
                </a:lnTo>
                <a:lnTo>
                  <a:pt x="806" y="1033"/>
                </a:lnTo>
                <a:lnTo>
                  <a:pt x="771" y="1044"/>
                </a:lnTo>
                <a:lnTo>
                  <a:pt x="739" y="1052"/>
                </a:lnTo>
                <a:lnTo>
                  <a:pt x="703" y="1060"/>
                </a:lnTo>
                <a:lnTo>
                  <a:pt x="660" y="1069"/>
                </a:lnTo>
                <a:lnTo>
                  <a:pt x="622" y="1077"/>
                </a:lnTo>
                <a:lnTo>
                  <a:pt x="583" y="1084"/>
                </a:lnTo>
                <a:lnTo>
                  <a:pt x="540" y="1093"/>
                </a:lnTo>
                <a:lnTo>
                  <a:pt x="499" y="1096"/>
                </a:lnTo>
                <a:lnTo>
                  <a:pt x="584" y="1424"/>
                </a:lnTo>
                <a:lnTo>
                  <a:pt x="0" y="786"/>
                </a:lnTo>
                <a:lnTo>
                  <a:pt x="180" y="135"/>
                </a:lnTo>
                <a:lnTo>
                  <a:pt x="262" y="379"/>
                </a:lnTo>
                <a:lnTo>
                  <a:pt x="300" y="378"/>
                </a:lnTo>
                <a:lnTo>
                  <a:pt x="339" y="376"/>
                </a:lnTo>
                <a:lnTo>
                  <a:pt x="391" y="373"/>
                </a:lnTo>
                <a:lnTo>
                  <a:pt x="442" y="369"/>
                </a:lnTo>
                <a:lnTo>
                  <a:pt x="496" y="358"/>
                </a:lnTo>
                <a:lnTo>
                  <a:pt x="541" y="348"/>
                </a:lnTo>
                <a:lnTo>
                  <a:pt x="587" y="334"/>
                </a:lnTo>
                <a:lnTo>
                  <a:pt x="634" y="321"/>
                </a:lnTo>
                <a:lnTo>
                  <a:pt x="672" y="306"/>
                </a:lnTo>
                <a:lnTo>
                  <a:pt x="713" y="287"/>
                </a:lnTo>
                <a:lnTo>
                  <a:pt x="757" y="266"/>
                </a:lnTo>
                <a:lnTo>
                  <a:pt x="795" y="247"/>
                </a:lnTo>
                <a:lnTo>
                  <a:pt x="834" y="225"/>
                </a:lnTo>
                <a:lnTo>
                  <a:pt x="867" y="206"/>
                </a:lnTo>
                <a:lnTo>
                  <a:pt x="906" y="177"/>
                </a:lnTo>
                <a:lnTo>
                  <a:pt x="943" y="150"/>
                </a:lnTo>
                <a:lnTo>
                  <a:pt x="964" y="128"/>
                </a:lnTo>
                <a:lnTo>
                  <a:pt x="1072" y="0"/>
                </a:lnTo>
                <a:lnTo>
                  <a:pt x="1641" y="568"/>
                </a:lnTo>
                <a:close/>
              </a:path>
            </a:pathLst>
          </a:custGeom>
          <a:solidFill>
            <a:srgbClr val="FFCC00"/>
          </a:solidFill>
          <a:ln w="22225">
            <a:solidFill>
              <a:srgbClr val="000000"/>
            </a:solidFill>
            <a:prstDash val="solid"/>
            <a:round/>
            <a:headEnd/>
            <a:tailEnd/>
          </a:ln>
        </p:spPr>
        <p:txBody>
          <a:bodyPr/>
          <a:lstStyle/>
          <a:p>
            <a:endParaRPr lang="en-US"/>
          </a:p>
        </p:txBody>
      </p:sp>
      <p:sp>
        <p:nvSpPr>
          <p:cNvPr id="5131" name="Freeform 1034"/>
          <p:cNvSpPr>
            <a:spLocks/>
          </p:cNvSpPr>
          <p:nvPr/>
        </p:nvSpPr>
        <p:spPr bwMode="auto">
          <a:xfrm>
            <a:off x="6229350" y="3390900"/>
            <a:ext cx="1916113" cy="2282825"/>
          </a:xfrm>
          <a:custGeom>
            <a:avLst/>
            <a:gdLst>
              <a:gd name="T0" fmla="*/ 0 w 1150"/>
              <a:gd name="T1" fmla="*/ 2147483647 h 1438"/>
              <a:gd name="T2" fmla="*/ 2147483647 w 1150"/>
              <a:gd name="T3" fmla="*/ 2147483647 h 1438"/>
              <a:gd name="T4" fmla="*/ 2147483647 w 1150"/>
              <a:gd name="T5" fmla="*/ 2147483647 h 1438"/>
              <a:gd name="T6" fmla="*/ 2147483647 w 1150"/>
              <a:gd name="T7" fmla="*/ 2147483647 h 1438"/>
              <a:gd name="T8" fmla="*/ 2147483647 w 1150"/>
              <a:gd name="T9" fmla="*/ 2147483647 h 1438"/>
              <a:gd name="T10" fmla="*/ 2147483647 w 1150"/>
              <a:gd name="T11" fmla="*/ 2147483647 h 1438"/>
              <a:gd name="T12" fmla="*/ 2147483647 w 1150"/>
              <a:gd name="T13" fmla="*/ 2147483647 h 1438"/>
              <a:gd name="T14" fmla="*/ 2147483647 w 1150"/>
              <a:gd name="T15" fmla="*/ 2147483647 h 1438"/>
              <a:gd name="T16" fmla="*/ 2147483647 w 1150"/>
              <a:gd name="T17" fmla="*/ 2147483647 h 1438"/>
              <a:gd name="T18" fmla="*/ 2147483647 w 1150"/>
              <a:gd name="T19" fmla="*/ 2147483647 h 1438"/>
              <a:gd name="T20" fmla="*/ 2147483647 w 1150"/>
              <a:gd name="T21" fmla="*/ 2147483647 h 1438"/>
              <a:gd name="T22" fmla="*/ 2147483647 w 1150"/>
              <a:gd name="T23" fmla="*/ 2147483647 h 1438"/>
              <a:gd name="T24" fmla="*/ 2147483647 w 1150"/>
              <a:gd name="T25" fmla="*/ 2147483647 h 1438"/>
              <a:gd name="T26" fmla="*/ 2147483647 w 1150"/>
              <a:gd name="T27" fmla="*/ 2147483647 h 1438"/>
              <a:gd name="T28" fmla="*/ 2147483647 w 1150"/>
              <a:gd name="T29" fmla="*/ 2147483647 h 1438"/>
              <a:gd name="T30" fmla="*/ 2147483647 w 1150"/>
              <a:gd name="T31" fmla="*/ 2147483647 h 1438"/>
              <a:gd name="T32" fmla="*/ 2147483647 w 1150"/>
              <a:gd name="T33" fmla="*/ 2147483647 h 1438"/>
              <a:gd name="T34" fmla="*/ 2147483647 w 1150"/>
              <a:gd name="T35" fmla="*/ 2147483647 h 1438"/>
              <a:gd name="T36" fmla="*/ 2147483647 w 1150"/>
              <a:gd name="T37" fmla="*/ 0 h 1438"/>
              <a:gd name="T38" fmla="*/ 2147483647 w 1150"/>
              <a:gd name="T39" fmla="*/ 2147483647 h 1438"/>
              <a:gd name="T40" fmla="*/ 2147483647 w 1150"/>
              <a:gd name="T41" fmla="*/ 2147483647 h 1438"/>
              <a:gd name="T42" fmla="*/ 2147483647 w 1150"/>
              <a:gd name="T43" fmla="*/ 2147483647 h 1438"/>
              <a:gd name="T44" fmla="*/ 2147483647 w 1150"/>
              <a:gd name="T45" fmla="*/ 2147483647 h 1438"/>
              <a:gd name="T46" fmla="*/ 2147483647 w 1150"/>
              <a:gd name="T47" fmla="*/ 2147483647 h 1438"/>
              <a:gd name="T48" fmla="*/ 2147483647 w 1150"/>
              <a:gd name="T49" fmla="*/ 2147483647 h 1438"/>
              <a:gd name="T50" fmla="*/ 2147483647 w 1150"/>
              <a:gd name="T51" fmla="*/ 2147483647 h 1438"/>
              <a:gd name="T52" fmla="*/ 2147483647 w 1150"/>
              <a:gd name="T53" fmla="*/ 2147483647 h 1438"/>
              <a:gd name="T54" fmla="*/ 2147483647 w 1150"/>
              <a:gd name="T55" fmla="*/ 2147483647 h 1438"/>
              <a:gd name="T56" fmla="*/ 2147483647 w 1150"/>
              <a:gd name="T57" fmla="*/ 2147483647 h 1438"/>
              <a:gd name="T58" fmla="*/ 2147483647 w 1150"/>
              <a:gd name="T59" fmla="*/ 2147483647 h 1438"/>
              <a:gd name="T60" fmla="*/ 2147483647 w 1150"/>
              <a:gd name="T61" fmla="*/ 2147483647 h 1438"/>
              <a:gd name="T62" fmla="*/ 2147483647 w 1150"/>
              <a:gd name="T63" fmla="*/ 2147483647 h 1438"/>
              <a:gd name="T64" fmla="*/ 2147483647 w 1150"/>
              <a:gd name="T65" fmla="*/ 2147483647 h 1438"/>
              <a:gd name="T66" fmla="*/ 2147483647 w 1150"/>
              <a:gd name="T67" fmla="*/ 2147483647 h 1438"/>
              <a:gd name="T68" fmla="*/ 2147483647 w 1150"/>
              <a:gd name="T69" fmla="*/ 2147483647 h 1438"/>
              <a:gd name="T70" fmla="*/ 2147483647 w 1150"/>
              <a:gd name="T71" fmla="*/ 2147483647 h 1438"/>
              <a:gd name="T72" fmla="*/ 2147483647 w 1150"/>
              <a:gd name="T73" fmla="*/ 2147483647 h 1438"/>
              <a:gd name="T74" fmla="*/ 2147483647 w 1150"/>
              <a:gd name="T75" fmla="*/ 2147483647 h 1438"/>
              <a:gd name="T76" fmla="*/ 2147483647 w 1150"/>
              <a:gd name="T77" fmla="*/ 2147483647 h 1438"/>
              <a:gd name="T78" fmla="*/ 2147483647 w 1150"/>
              <a:gd name="T79" fmla="*/ 2147483647 h 1438"/>
              <a:gd name="T80" fmla="*/ 2147483647 w 1150"/>
              <a:gd name="T81" fmla="*/ 2147483647 h 1438"/>
              <a:gd name="T82" fmla="*/ 2147483647 w 1150"/>
              <a:gd name="T83" fmla="*/ 2147483647 h 1438"/>
              <a:gd name="T84" fmla="*/ 2147483647 w 1150"/>
              <a:gd name="T85" fmla="*/ 2147483647 h 1438"/>
              <a:gd name="T86" fmla="*/ 2147483647 w 1150"/>
              <a:gd name="T87" fmla="*/ 2147483647 h 1438"/>
              <a:gd name="T88" fmla="*/ 2147483647 w 1150"/>
              <a:gd name="T89" fmla="*/ 2147483647 h 1438"/>
              <a:gd name="T90" fmla="*/ 2147483647 w 1150"/>
              <a:gd name="T91" fmla="*/ 2147483647 h 1438"/>
              <a:gd name="T92" fmla="*/ 2147483647 w 1150"/>
              <a:gd name="T93" fmla="*/ 2147483647 h 1438"/>
              <a:gd name="T94" fmla="*/ 2147483647 w 1150"/>
              <a:gd name="T95" fmla="*/ 2147483647 h 1438"/>
              <a:gd name="T96" fmla="*/ 2147483647 w 1150"/>
              <a:gd name="T97" fmla="*/ 2147483647 h 1438"/>
              <a:gd name="T98" fmla="*/ 2147483647 w 1150"/>
              <a:gd name="T99" fmla="*/ 2147483647 h 1438"/>
              <a:gd name="T100" fmla="*/ 2147483647 w 1150"/>
              <a:gd name="T101" fmla="*/ 2147483647 h 1438"/>
              <a:gd name="T102" fmla="*/ 2147483647 w 1150"/>
              <a:gd name="T103" fmla="*/ 2147483647 h 1438"/>
              <a:gd name="T104" fmla="*/ 2147483647 w 1150"/>
              <a:gd name="T105" fmla="*/ 2147483647 h 1438"/>
              <a:gd name="T106" fmla="*/ 2147483647 w 1150"/>
              <a:gd name="T107" fmla="*/ 2147483647 h 1438"/>
              <a:gd name="T108" fmla="*/ 2147483647 w 1150"/>
              <a:gd name="T109" fmla="*/ 2147483647 h 1438"/>
              <a:gd name="T110" fmla="*/ 2147483647 w 1150"/>
              <a:gd name="T111" fmla="*/ 2147483647 h 1438"/>
              <a:gd name="T112" fmla="*/ 0 w 1150"/>
              <a:gd name="T113" fmla="*/ 2147483647 h 1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0"/>
              <a:gd name="T172" fmla="*/ 0 h 1438"/>
              <a:gd name="T173" fmla="*/ 1150 w 1150"/>
              <a:gd name="T174" fmla="*/ 1438 h 1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0" h="1438">
                <a:moveTo>
                  <a:pt x="0" y="554"/>
                </a:moveTo>
                <a:lnTo>
                  <a:pt x="235" y="780"/>
                </a:lnTo>
                <a:lnTo>
                  <a:pt x="257" y="759"/>
                </a:lnTo>
                <a:lnTo>
                  <a:pt x="273" y="737"/>
                </a:lnTo>
                <a:lnTo>
                  <a:pt x="292" y="713"/>
                </a:lnTo>
                <a:lnTo>
                  <a:pt x="313" y="685"/>
                </a:lnTo>
                <a:lnTo>
                  <a:pt x="334" y="653"/>
                </a:lnTo>
                <a:lnTo>
                  <a:pt x="351" y="622"/>
                </a:lnTo>
                <a:lnTo>
                  <a:pt x="369" y="593"/>
                </a:lnTo>
                <a:lnTo>
                  <a:pt x="388" y="557"/>
                </a:lnTo>
                <a:lnTo>
                  <a:pt x="408" y="520"/>
                </a:lnTo>
                <a:lnTo>
                  <a:pt x="433" y="460"/>
                </a:lnTo>
                <a:lnTo>
                  <a:pt x="449" y="418"/>
                </a:lnTo>
                <a:lnTo>
                  <a:pt x="462" y="377"/>
                </a:lnTo>
                <a:lnTo>
                  <a:pt x="473" y="341"/>
                </a:lnTo>
                <a:lnTo>
                  <a:pt x="481" y="300"/>
                </a:lnTo>
                <a:lnTo>
                  <a:pt x="488" y="272"/>
                </a:lnTo>
                <a:lnTo>
                  <a:pt x="503" y="217"/>
                </a:lnTo>
                <a:lnTo>
                  <a:pt x="568" y="0"/>
                </a:lnTo>
                <a:lnTo>
                  <a:pt x="1150" y="69"/>
                </a:lnTo>
                <a:lnTo>
                  <a:pt x="1150" y="107"/>
                </a:lnTo>
                <a:lnTo>
                  <a:pt x="1149" y="142"/>
                </a:lnTo>
                <a:lnTo>
                  <a:pt x="1147" y="174"/>
                </a:lnTo>
                <a:lnTo>
                  <a:pt x="1146" y="207"/>
                </a:lnTo>
                <a:lnTo>
                  <a:pt x="1142" y="236"/>
                </a:lnTo>
                <a:lnTo>
                  <a:pt x="1141" y="270"/>
                </a:lnTo>
                <a:lnTo>
                  <a:pt x="1137" y="298"/>
                </a:lnTo>
                <a:lnTo>
                  <a:pt x="1132" y="328"/>
                </a:lnTo>
                <a:lnTo>
                  <a:pt x="1128" y="358"/>
                </a:lnTo>
                <a:lnTo>
                  <a:pt x="1123" y="391"/>
                </a:lnTo>
                <a:lnTo>
                  <a:pt x="1113" y="430"/>
                </a:lnTo>
                <a:lnTo>
                  <a:pt x="1108" y="461"/>
                </a:lnTo>
                <a:lnTo>
                  <a:pt x="1102" y="496"/>
                </a:lnTo>
                <a:lnTo>
                  <a:pt x="1094" y="532"/>
                </a:lnTo>
                <a:lnTo>
                  <a:pt x="1082" y="568"/>
                </a:lnTo>
                <a:lnTo>
                  <a:pt x="1069" y="608"/>
                </a:lnTo>
                <a:lnTo>
                  <a:pt x="1056" y="646"/>
                </a:lnTo>
                <a:lnTo>
                  <a:pt x="1042" y="681"/>
                </a:lnTo>
                <a:lnTo>
                  <a:pt x="1027" y="720"/>
                </a:lnTo>
                <a:lnTo>
                  <a:pt x="1007" y="768"/>
                </a:lnTo>
                <a:lnTo>
                  <a:pt x="989" y="812"/>
                </a:lnTo>
                <a:lnTo>
                  <a:pt x="975" y="842"/>
                </a:lnTo>
                <a:lnTo>
                  <a:pt x="959" y="874"/>
                </a:lnTo>
                <a:lnTo>
                  <a:pt x="942" y="908"/>
                </a:lnTo>
                <a:lnTo>
                  <a:pt x="919" y="947"/>
                </a:lnTo>
                <a:lnTo>
                  <a:pt x="899" y="977"/>
                </a:lnTo>
                <a:lnTo>
                  <a:pt x="880" y="1009"/>
                </a:lnTo>
                <a:lnTo>
                  <a:pt x="855" y="1046"/>
                </a:lnTo>
                <a:lnTo>
                  <a:pt x="834" y="1073"/>
                </a:lnTo>
                <a:lnTo>
                  <a:pt x="811" y="1109"/>
                </a:lnTo>
                <a:lnTo>
                  <a:pt x="787" y="1138"/>
                </a:lnTo>
                <a:lnTo>
                  <a:pt x="764" y="1169"/>
                </a:lnTo>
                <a:lnTo>
                  <a:pt x="737" y="1199"/>
                </a:lnTo>
                <a:lnTo>
                  <a:pt x="704" y="1236"/>
                </a:lnTo>
                <a:lnTo>
                  <a:pt x="908" y="1438"/>
                </a:lnTo>
                <a:lnTo>
                  <a:pt x="171" y="1256"/>
                </a:lnTo>
                <a:lnTo>
                  <a:pt x="0" y="554"/>
                </a:lnTo>
                <a:close/>
              </a:path>
            </a:pathLst>
          </a:custGeom>
          <a:solidFill>
            <a:schemeClr val="tx2"/>
          </a:solidFill>
          <a:ln w="22225">
            <a:solidFill>
              <a:srgbClr val="000000"/>
            </a:solidFill>
            <a:prstDash val="solid"/>
            <a:round/>
            <a:headEnd/>
            <a:tailEnd/>
          </a:ln>
        </p:spPr>
        <p:txBody>
          <a:bodyPr/>
          <a:lstStyle/>
          <a:p>
            <a:endParaRPr lang="en-US"/>
          </a:p>
        </p:txBody>
      </p:sp>
      <p:sp>
        <p:nvSpPr>
          <p:cNvPr id="5132" name="Freeform 1035"/>
          <p:cNvSpPr>
            <a:spLocks/>
          </p:cNvSpPr>
          <p:nvPr/>
        </p:nvSpPr>
        <p:spPr bwMode="auto">
          <a:xfrm rot="2543035">
            <a:off x="6773863" y="1878013"/>
            <a:ext cx="2370137" cy="2074862"/>
          </a:xfrm>
          <a:custGeom>
            <a:avLst/>
            <a:gdLst>
              <a:gd name="T0" fmla="*/ 2147483647 w 1373"/>
              <a:gd name="T1" fmla="*/ 0 h 1307"/>
              <a:gd name="T2" fmla="*/ 2147483647 w 1373"/>
              <a:gd name="T3" fmla="*/ 2147483647 h 1307"/>
              <a:gd name="T4" fmla="*/ 2147483647 w 1373"/>
              <a:gd name="T5" fmla="*/ 2147483647 h 1307"/>
              <a:gd name="T6" fmla="*/ 2147483647 w 1373"/>
              <a:gd name="T7" fmla="*/ 2147483647 h 1307"/>
              <a:gd name="T8" fmla="*/ 2147483647 w 1373"/>
              <a:gd name="T9" fmla="*/ 2147483647 h 1307"/>
              <a:gd name="T10" fmla="*/ 2147483647 w 1373"/>
              <a:gd name="T11" fmla="*/ 2147483647 h 1307"/>
              <a:gd name="T12" fmla="*/ 2147483647 w 1373"/>
              <a:gd name="T13" fmla="*/ 2147483647 h 1307"/>
              <a:gd name="T14" fmla="*/ 2147483647 w 1373"/>
              <a:gd name="T15" fmla="*/ 2147483647 h 1307"/>
              <a:gd name="T16" fmla="*/ 2147483647 w 1373"/>
              <a:gd name="T17" fmla="*/ 2147483647 h 1307"/>
              <a:gd name="T18" fmla="*/ 2147483647 w 1373"/>
              <a:gd name="T19" fmla="*/ 2147483647 h 1307"/>
              <a:gd name="T20" fmla="*/ 2147483647 w 1373"/>
              <a:gd name="T21" fmla="*/ 2147483647 h 1307"/>
              <a:gd name="T22" fmla="*/ 2147483647 w 1373"/>
              <a:gd name="T23" fmla="*/ 2147483647 h 1307"/>
              <a:gd name="T24" fmla="*/ 2147483647 w 1373"/>
              <a:gd name="T25" fmla="*/ 2147483647 h 1307"/>
              <a:gd name="T26" fmla="*/ 2147483647 w 1373"/>
              <a:gd name="T27" fmla="*/ 2147483647 h 1307"/>
              <a:gd name="T28" fmla="*/ 2147483647 w 1373"/>
              <a:gd name="T29" fmla="*/ 2147483647 h 1307"/>
              <a:gd name="T30" fmla="*/ 2147483647 w 1373"/>
              <a:gd name="T31" fmla="*/ 2147483647 h 1307"/>
              <a:gd name="T32" fmla="*/ 2147483647 w 1373"/>
              <a:gd name="T33" fmla="*/ 2147483647 h 1307"/>
              <a:gd name="T34" fmla="*/ 2147483647 w 1373"/>
              <a:gd name="T35" fmla="*/ 2147483647 h 1307"/>
              <a:gd name="T36" fmla="*/ 2147483647 w 1373"/>
              <a:gd name="T37" fmla="*/ 2147483647 h 1307"/>
              <a:gd name="T38" fmla="*/ 2147483647 w 1373"/>
              <a:gd name="T39" fmla="*/ 2147483647 h 1307"/>
              <a:gd name="T40" fmla="*/ 2147483647 w 1373"/>
              <a:gd name="T41" fmla="*/ 2147483647 h 1307"/>
              <a:gd name="T42" fmla="*/ 2147483647 w 1373"/>
              <a:gd name="T43" fmla="*/ 2147483647 h 1307"/>
              <a:gd name="T44" fmla="*/ 2147483647 w 1373"/>
              <a:gd name="T45" fmla="*/ 2147483647 h 1307"/>
              <a:gd name="T46" fmla="*/ 2147483647 w 1373"/>
              <a:gd name="T47" fmla="*/ 2147483647 h 1307"/>
              <a:gd name="T48" fmla="*/ 2147483647 w 1373"/>
              <a:gd name="T49" fmla="*/ 2147483647 h 1307"/>
              <a:gd name="T50" fmla="*/ 2147483647 w 1373"/>
              <a:gd name="T51" fmla="*/ 2147483647 h 1307"/>
              <a:gd name="T52" fmla="*/ 2147483647 w 1373"/>
              <a:gd name="T53" fmla="*/ 2147483647 h 1307"/>
              <a:gd name="T54" fmla="*/ 2147483647 w 1373"/>
              <a:gd name="T55" fmla="*/ 2147483647 h 1307"/>
              <a:gd name="T56" fmla="*/ 2147483647 w 1373"/>
              <a:gd name="T57" fmla="*/ 2147483647 h 1307"/>
              <a:gd name="T58" fmla="*/ 2147483647 w 1373"/>
              <a:gd name="T59" fmla="*/ 2147483647 h 1307"/>
              <a:gd name="T60" fmla="*/ 2147483647 w 1373"/>
              <a:gd name="T61" fmla="*/ 2147483647 h 1307"/>
              <a:gd name="T62" fmla="*/ 2147483647 w 1373"/>
              <a:gd name="T63" fmla="*/ 2147483647 h 1307"/>
              <a:gd name="T64" fmla="*/ 2147483647 w 1373"/>
              <a:gd name="T65" fmla="*/ 2147483647 h 1307"/>
              <a:gd name="T66" fmla="*/ 2147483647 w 1373"/>
              <a:gd name="T67" fmla="*/ 2147483647 h 1307"/>
              <a:gd name="T68" fmla="*/ 2147483647 w 1373"/>
              <a:gd name="T69" fmla="*/ 2147483647 h 1307"/>
              <a:gd name="T70" fmla="*/ 2147483647 w 1373"/>
              <a:gd name="T71" fmla="*/ 2147483647 h 1307"/>
              <a:gd name="T72" fmla="*/ 2147483647 w 1373"/>
              <a:gd name="T73" fmla="*/ 2147483647 h 1307"/>
              <a:gd name="T74" fmla="*/ 2147483647 w 1373"/>
              <a:gd name="T75" fmla="*/ 2147483647 h 1307"/>
              <a:gd name="T76" fmla="*/ 2147483647 w 1373"/>
              <a:gd name="T77" fmla="*/ 2147483647 h 1307"/>
              <a:gd name="T78" fmla="*/ 2147483647 w 1373"/>
              <a:gd name="T79" fmla="*/ 2147483647 h 1307"/>
              <a:gd name="T80" fmla="*/ 2147483647 w 1373"/>
              <a:gd name="T81" fmla="*/ 2147483647 h 1307"/>
              <a:gd name="T82" fmla="*/ 2147483647 w 1373"/>
              <a:gd name="T83" fmla="*/ 2147483647 h 1307"/>
              <a:gd name="T84" fmla="*/ 2147483647 w 1373"/>
              <a:gd name="T85" fmla="*/ 2147483647 h 1307"/>
              <a:gd name="T86" fmla="*/ 2147483647 w 1373"/>
              <a:gd name="T87" fmla="*/ 2147483647 h 1307"/>
              <a:gd name="T88" fmla="*/ 2147483647 w 1373"/>
              <a:gd name="T89" fmla="*/ 2147483647 h 1307"/>
              <a:gd name="T90" fmla="*/ 2147483647 w 1373"/>
              <a:gd name="T91" fmla="*/ 2147483647 h 1307"/>
              <a:gd name="T92" fmla="*/ 2147483647 w 1373"/>
              <a:gd name="T93" fmla="*/ 2147483647 h 1307"/>
              <a:gd name="T94" fmla="*/ 2147483647 w 1373"/>
              <a:gd name="T95" fmla="*/ 2147483647 h 1307"/>
              <a:gd name="T96" fmla="*/ 2147483647 w 1373"/>
              <a:gd name="T97" fmla="*/ 2147483647 h 1307"/>
              <a:gd name="T98" fmla="*/ 2147483647 w 1373"/>
              <a:gd name="T99" fmla="*/ 2147483647 h 1307"/>
              <a:gd name="T100" fmla="*/ 2147483647 w 1373"/>
              <a:gd name="T101" fmla="*/ 2147483647 h 1307"/>
              <a:gd name="T102" fmla="*/ 2147483647 w 1373"/>
              <a:gd name="T103" fmla="*/ 2147483647 h 1307"/>
              <a:gd name="T104" fmla="*/ 2147483647 w 1373"/>
              <a:gd name="T105" fmla="*/ 2147483647 h 1307"/>
              <a:gd name="T106" fmla="*/ 2147483647 w 1373"/>
              <a:gd name="T107" fmla="*/ 2147483647 h 1307"/>
              <a:gd name="T108" fmla="*/ 2147483647 w 1373"/>
              <a:gd name="T109" fmla="*/ 2147483647 h 1307"/>
              <a:gd name="T110" fmla="*/ 2147483647 w 1373"/>
              <a:gd name="T111" fmla="*/ 2147483647 h 1307"/>
              <a:gd name="T112" fmla="*/ 2147483647 w 1373"/>
              <a:gd name="T113" fmla="*/ 2147483647 h 1307"/>
              <a:gd name="T114" fmla="*/ 2147483647 w 1373"/>
              <a:gd name="T115" fmla="*/ 2147483647 h 1307"/>
              <a:gd name="T116" fmla="*/ 0 w 1373"/>
              <a:gd name="T117" fmla="*/ 2147483647 h 1307"/>
              <a:gd name="T118" fmla="*/ 2147483647 w 1373"/>
              <a:gd name="T119" fmla="*/ 0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3"/>
              <a:gd name="T181" fmla="*/ 0 h 1307"/>
              <a:gd name="T182" fmla="*/ 1373 w 1373"/>
              <a:gd name="T183" fmla="*/ 1307 h 1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3" h="1307">
                <a:moveTo>
                  <a:pt x="279" y="0"/>
                </a:moveTo>
                <a:lnTo>
                  <a:pt x="307" y="14"/>
                </a:lnTo>
                <a:lnTo>
                  <a:pt x="330" y="26"/>
                </a:lnTo>
                <a:lnTo>
                  <a:pt x="354" y="38"/>
                </a:lnTo>
                <a:lnTo>
                  <a:pt x="377" y="50"/>
                </a:lnTo>
                <a:lnTo>
                  <a:pt x="401" y="64"/>
                </a:lnTo>
                <a:lnTo>
                  <a:pt x="423" y="80"/>
                </a:lnTo>
                <a:lnTo>
                  <a:pt x="446" y="94"/>
                </a:lnTo>
                <a:lnTo>
                  <a:pt x="469" y="107"/>
                </a:lnTo>
                <a:lnTo>
                  <a:pt x="496" y="127"/>
                </a:lnTo>
                <a:lnTo>
                  <a:pt x="526" y="147"/>
                </a:lnTo>
                <a:lnTo>
                  <a:pt x="549" y="163"/>
                </a:lnTo>
                <a:lnTo>
                  <a:pt x="571" y="182"/>
                </a:lnTo>
                <a:lnTo>
                  <a:pt x="599" y="201"/>
                </a:lnTo>
                <a:lnTo>
                  <a:pt x="627" y="222"/>
                </a:lnTo>
                <a:lnTo>
                  <a:pt x="651" y="243"/>
                </a:lnTo>
                <a:lnTo>
                  <a:pt x="675" y="265"/>
                </a:lnTo>
                <a:lnTo>
                  <a:pt x="698" y="286"/>
                </a:lnTo>
                <a:lnTo>
                  <a:pt x="726" y="312"/>
                </a:lnTo>
                <a:lnTo>
                  <a:pt x="750" y="335"/>
                </a:lnTo>
                <a:lnTo>
                  <a:pt x="771" y="358"/>
                </a:lnTo>
                <a:lnTo>
                  <a:pt x="795" y="384"/>
                </a:lnTo>
                <a:lnTo>
                  <a:pt x="814" y="403"/>
                </a:lnTo>
                <a:lnTo>
                  <a:pt x="835" y="427"/>
                </a:lnTo>
                <a:lnTo>
                  <a:pt x="856" y="451"/>
                </a:lnTo>
                <a:lnTo>
                  <a:pt x="878" y="481"/>
                </a:lnTo>
                <a:lnTo>
                  <a:pt x="898" y="505"/>
                </a:lnTo>
                <a:lnTo>
                  <a:pt x="918" y="533"/>
                </a:lnTo>
                <a:lnTo>
                  <a:pt x="943" y="566"/>
                </a:lnTo>
                <a:lnTo>
                  <a:pt x="964" y="595"/>
                </a:lnTo>
                <a:lnTo>
                  <a:pt x="986" y="628"/>
                </a:lnTo>
                <a:lnTo>
                  <a:pt x="1007" y="661"/>
                </a:lnTo>
                <a:lnTo>
                  <a:pt x="1026" y="696"/>
                </a:lnTo>
                <a:lnTo>
                  <a:pt x="1047" y="733"/>
                </a:lnTo>
                <a:lnTo>
                  <a:pt x="1063" y="764"/>
                </a:lnTo>
                <a:lnTo>
                  <a:pt x="1078" y="793"/>
                </a:lnTo>
                <a:lnTo>
                  <a:pt x="1092" y="828"/>
                </a:lnTo>
                <a:lnTo>
                  <a:pt x="1101" y="852"/>
                </a:lnTo>
                <a:lnTo>
                  <a:pt x="1373" y="745"/>
                </a:lnTo>
                <a:lnTo>
                  <a:pt x="950" y="1307"/>
                </a:lnTo>
                <a:lnTo>
                  <a:pt x="199" y="1215"/>
                </a:lnTo>
                <a:lnTo>
                  <a:pt x="496" y="1096"/>
                </a:lnTo>
                <a:lnTo>
                  <a:pt x="477" y="1056"/>
                </a:lnTo>
                <a:lnTo>
                  <a:pt x="458" y="1017"/>
                </a:lnTo>
                <a:lnTo>
                  <a:pt x="432" y="976"/>
                </a:lnTo>
                <a:lnTo>
                  <a:pt x="403" y="932"/>
                </a:lnTo>
                <a:lnTo>
                  <a:pt x="377" y="896"/>
                </a:lnTo>
                <a:lnTo>
                  <a:pt x="349" y="861"/>
                </a:lnTo>
                <a:lnTo>
                  <a:pt x="319" y="826"/>
                </a:lnTo>
                <a:lnTo>
                  <a:pt x="290" y="797"/>
                </a:lnTo>
                <a:lnTo>
                  <a:pt x="260" y="769"/>
                </a:lnTo>
                <a:lnTo>
                  <a:pt x="226" y="738"/>
                </a:lnTo>
                <a:lnTo>
                  <a:pt x="193" y="712"/>
                </a:lnTo>
                <a:lnTo>
                  <a:pt x="161" y="686"/>
                </a:lnTo>
                <a:lnTo>
                  <a:pt x="130" y="663"/>
                </a:lnTo>
                <a:lnTo>
                  <a:pt x="92" y="639"/>
                </a:lnTo>
                <a:lnTo>
                  <a:pt x="54" y="616"/>
                </a:lnTo>
                <a:lnTo>
                  <a:pt x="28" y="604"/>
                </a:lnTo>
                <a:lnTo>
                  <a:pt x="0" y="588"/>
                </a:lnTo>
                <a:lnTo>
                  <a:pt x="279" y="0"/>
                </a:lnTo>
                <a:close/>
              </a:path>
            </a:pathLst>
          </a:custGeom>
          <a:solidFill>
            <a:srgbClr val="FF6600"/>
          </a:solidFill>
          <a:ln w="22225">
            <a:solidFill>
              <a:srgbClr val="000000"/>
            </a:solidFill>
            <a:prstDash val="solid"/>
            <a:round/>
            <a:headEnd/>
            <a:tailEnd/>
          </a:ln>
        </p:spPr>
        <p:txBody>
          <a:bodyPr/>
          <a:lstStyle/>
          <a:p>
            <a:endParaRPr lang="en-US"/>
          </a:p>
        </p:txBody>
      </p:sp>
      <p:sp>
        <p:nvSpPr>
          <p:cNvPr id="5133" name="Freeform 1036"/>
          <p:cNvSpPr>
            <a:spLocks/>
          </p:cNvSpPr>
          <p:nvPr/>
        </p:nvSpPr>
        <p:spPr bwMode="auto">
          <a:xfrm rot="3805178">
            <a:off x="6387306" y="243682"/>
            <a:ext cx="2005013" cy="1974850"/>
          </a:xfrm>
          <a:custGeom>
            <a:avLst/>
            <a:gdLst>
              <a:gd name="T0" fmla="*/ 2147483647 w 1328"/>
              <a:gd name="T1" fmla="*/ 2147483647 h 1072"/>
              <a:gd name="T2" fmla="*/ 2147483647 w 1328"/>
              <a:gd name="T3" fmla="*/ 2147483647 h 1072"/>
              <a:gd name="T4" fmla="*/ 2147483647 w 1328"/>
              <a:gd name="T5" fmla="*/ 2147483647 h 1072"/>
              <a:gd name="T6" fmla="*/ 2147483647 w 1328"/>
              <a:gd name="T7" fmla="*/ 2147483647 h 1072"/>
              <a:gd name="T8" fmla="*/ 2147483647 w 1328"/>
              <a:gd name="T9" fmla="*/ 2147483647 h 1072"/>
              <a:gd name="T10" fmla="*/ 2147483647 w 1328"/>
              <a:gd name="T11" fmla="*/ 2147483647 h 1072"/>
              <a:gd name="T12" fmla="*/ 2147483647 w 1328"/>
              <a:gd name="T13" fmla="*/ 2147483647 h 1072"/>
              <a:gd name="T14" fmla="*/ 2147483647 w 1328"/>
              <a:gd name="T15" fmla="*/ 2147483647 h 1072"/>
              <a:gd name="T16" fmla="*/ 2147483647 w 1328"/>
              <a:gd name="T17" fmla="*/ 2147483647 h 1072"/>
              <a:gd name="T18" fmla="*/ 2147483647 w 1328"/>
              <a:gd name="T19" fmla="*/ 2147483647 h 1072"/>
              <a:gd name="T20" fmla="*/ 2147483647 w 1328"/>
              <a:gd name="T21" fmla="*/ 2147483647 h 1072"/>
              <a:gd name="T22" fmla="*/ 2147483647 w 1328"/>
              <a:gd name="T23" fmla="*/ 2147483647 h 1072"/>
              <a:gd name="T24" fmla="*/ 2147483647 w 1328"/>
              <a:gd name="T25" fmla="*/ 2147483647 h 1072"/>
              <a:gd name="T26" fmla="*/ 2147483647 w 1328"/>
              <a:gd name="T27" fmla="*/ 2147483647 h 1072"/>
              <a:gd name="T28" fmla="*/ 2147483647 w 1328"/>
              <a:gd name="T29" fmla="*/ 2147483647 h 1072"/>
              <a:gd name="T30" fmla="*/ 2147483647 w 1328"/>
              <a:gd name="T31" fmla="*/ 2147483647 h 1072"/>
              <a:gd name="T32" fmla="*/ 2147483647 w 1328"/>
              <a:gd name="T33" fmla="*/ 2147483647 h 1072"/>
              <a:gd name="T34" fmla="*/ 2147483647 w 1328"/>
              <a:gd name="T35" fmla="*/ 2147483647 h 1072"/>
              <a:gd name="T36" fmla="*/ 0 w 1328"/>
              <a:gd name="T37" fmla="*/ 2147483647 h 1072"/>
              <a:gd name="T38" fmla="*/ 2147483647 w 1328"/>
              <a:gd name="T39" fmla="*/ 2147483647 h 1072"/>
              <a:gd name="T40" fmla="*/ 2147483647 w 1328"/>
              <a:gd name="T41" fmla="*/ 2147483647 h 1072"/>
              <a:gd name="T42" fmla="*/ 2147483647 w 1328"/>
              <a:gd name="T43" fmla="*/ 2147483647 h 1072"/>
              <a:gd name="T44" fmla="*/ 2147483647 w 1328"/>
              <a:gd name="T45" fmla="*/ 2147483647 h 1072"/>
              <a:gd name="T46" fmla="*/ 2147483647 w 1328"/>
              <a:gd name="T47" fmla="*/ 2147483647 h 1072"/>
              <a:gd name="T48" fmla="*/ 2147483647 w 1328"/>
              <a:gd name="T49" fmla="*/ 2147483647 h 1072"/>
              <a:gd name="T50" fmla="*/ 2147483647 w 1328"/>
              <a:gd name="T51" fmla="*/ 2147483647 h 1072"/>
              <a:gd name="T52" fmla="*/ 2147483647 w 1328"/>
              <a:gd name="T53" fmla="*/ 2147483647 h 1072"/>
              <a:gd name="T54" fmla="*/ 2147483647 w 1328"/>
              <a:gd name="T55" fmla="*/ 2147483647 h 1072"/>
              <a:gd name="T56" fmla="*/ 2147483647 w 1328"/>
              <a:gd name="T57" fmla="*/ 2147483647 h 1072"/>
              <a:gd name="T58" fmla="*/ 2147483647 w 1328"/>
              <a:gd name="T59" fmla="*/ 2147483647 h 1072"/>
              <a:gd name="T60" fmla="*/ 2147483647 w 1328"/>
              <a:gd name="T61" fmla="*/ 2147483647 h 1072"/>
              <a:gd name="T62" fmla="*/ 2147483647 w 1328"/>
              <a:gd name="T63" fmla="*/ 2147483647 h 1072"/>
              <a:gd name="T64" fmla="*/ 2147483647 w 1328"/>
              <a:gd name="T65" fmla="*/ 2147483647 h 1072"/>
              <a:gd name="T66" fmla="*/ 2147483647 w 1328"/>
              <a:gd name="T67" fmla="*/ 2147483647 h 1072"/>
              <a:gd name="T68" fmla="*/ 2147483647 w 1328"/>
              <a:gd name="T69" fmla="*/ 2147483647 h 1072"/>
              <a:gd name="T70" fmla="*/ 2147483647 w 1328"/>
              <a:gd name="T71" fmla="*/ 2147483647 h 1072"/>
              <a:gd name="T72" fmla="*/ 2147483647 w 1328"/>
              <a:gd name="T73" fmla="*/ 2147483647 h 1072"/>
              <a:gd name="T74" fmla="*/ 2147483647 w 1328"/>
              <a:gd name="T75" fmla="*/ 2147483647 h 1072"/>
              <a:gd name="T76" fmla="*/ 2147483647 w 1328"/>
              <a:gd name="T77" fmla="*/ 2147483647 h 1072"/>
              <a:gd name="T78" fmla="*/ 2147483647 w 1328"/>
              <a:gd name="T79" fmla="*/ 2147483647 h 1072"/>
              <a:gd name="T80" fmla="*/ 2147483647 w 1328"/>
              <a:gd name="T81" fmla="*/ 2147483647 h 1072"/>
              <a:gd name="T82" fmla="*/ 2147483647 w 1328"/>
              <a:gd name="T83" fmla="*/ 2147483647 h 1072"/>
              <a:gd name="T84" fmla="*/ 2147483647 w 1328"/>
              <a:gd name="T85" fmla="*/ 2147483647 h 1072"/>
              <a:gd name="T86" fmla="*/ 2147483647 w 1328"/>
              <a:gd name="T87" fmla="*/ 2147483647 h 1072"/>
              <a:gd name="T88" fmla="*/ 2147483647 w 1328"/>
              <a:gd name="T89" fmla="*/ 2147483647 h 1072"/>
              <a:gd name="T90" fmla="*/ 2147483647 w 1328"/>
              <a:gd name="T91" fmla="*/ 2147483647 h 1072"/>
              <a:gd name="T92" fmla="*/ 2147483647 w 1328"/>
              <a:gd name="T93" fmla="*/ 2147483647 h 1072"/>
              <a:gd name="T94" fmla="*/ 2147483647 w 1328"/>
              <a:gd name="T95" fmla="*/ 2147483647 h 1072"/>
              <a:gd name="T96" fmla="*/ 2147483647 w 1328"/>
              <a:gd name="T97" fmla="*/ 0 h 1072"/>
              <a:gd name="T98" fmla="*/ 2147483647 w 1328"/>
              <a:gd name="T99" fmla="*/ 2147483647 h 1072"/>
              <a:gd name="T100" fmla="*/ 2147483647 w 1328"/>
              <a:gd name="T101" fmla="*/ 2147483647 h 10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8"/>
              <a:gd name="T154" fmla="*/ 0 h 1072"/>
              <a:gd name="T155" fmla="*/ 1328 w 1328"/>
              <a:gd name="T156" fmla="*/ 1072 h 10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8" h="1072">
                <a:moveTo>
                  <a:pt x="708" y="1072"/>
                </a:moveTo>
                <a:lnTo>
                  <a:pt x="795" y="863"/>
                </a:lnTo>
                <a:lnTo>
                  <a:pt x="767" y="855"/>
                </a:lnTo>
                <a:lnTo>
                  <a:pt x="736" y="848"/>
                </a:lnTo>
                <a:lnTo>
                  <a:pt x="696" y="839"/>
                </a:lnTo>
                <a:lnTo>
                  <a:pt x="663" y="834"/>
                </a:lnTo>
                <a:lnTo>
                  <a:pt x="627" y="829"/>
                </a:lnTo>
                <a:lnTo>
                  <a:pt x="587" y="825"/>
                </a:lnTo>
                <a:lnTo>
                  <a:pt x="545" y="822"/>
                </a:lnTo>
                <a:lnTo>
                  <a:pt x="470" y="822"/>
                </a:lnTo>
                <a:lnTo>
                  <a:pt x="432" y="824"/>
                </a:lnTo>
                <a:lnTo>
                  <a:pt x="396" y="827"/>
                </a:lnTo>
                <a:lnTo>
                  <a:pt x="359" y="830"/>
                </a:lnTo>
                <a:lnTo>
                  <a:pt x="323" y="837"/>
                </a:lnTo>
                <a:lnTo>
                  <a:pt x="288" y="844"/>
                </a:lnTo>
                <a:lnTo>
                  <a:pt x="246" y="853"/>
                </a:lnTo>
                <a:lnTo>
                  <a:pt x="210" y="865"/>
                </a:lnTo>
                <a:lnTo>
                  <a:pt x="305" y="424"/>
                </a:lnTo>
                <a:lnTo>
                  <a:pt x="0" y="249"/>
                </a:lnTo>
                <a:lnTo>
                  <a:pt x="15" y="243"/>
                </a:lnTo>
                <a:lnTo>
                  <a:pt x="47" y="233"/>
                </a:lnTo>
                <a:lnTo>
                  <a:pt x="71" y="226"/>
                </a:lnTo>
                <a:lnTo>
                  <a:pt x="99" y="217"/>
                </a:lnTo>
                <a:lnTo>
                  <a:pt x="132" y="210"/>
                </a:lnTo>
                <a:lnTo>
                  <a:pt x="159" y="204"/>
                </a:lnTo>
                <a:lnTo>
                  <a:pt x="196" y="195"/>
                </a:lnTo>
                <a:lnTo>
                  <a:pt x="227" y="190"/>
                </a:lnTo>
                <a:lnTo>
                  <a:pt x="264" y="184"/>
                </a:lnTo>
                <a:lnTo>
                  <a:pt x="302" y="179"/>
                </a:lnTo>
                <a:lnTo>
                  <a:pt x="338" y="176"/>
                </a:lnTo>
                <a:lnTo>
                  <a:pt x="380" y="174"/>
                </a:lnTo>
                <a:lnTo>
                  <a:pt x="420" y="171"/>
                </a:lnTo>
                <a:lnTo>
                  <a:pt x="460" y="171"/>
                </a:lnTo>
                <a:lnTo>
                  <a:pt x="502" y="171"/>
                </a:lnTo>
                <a:lnTo>
                  <a:pt x="554" y="171"/>
                </a:lnTo>
                <a:lnTo>
                  <a:pt x="601" y="172"/>
                </a:lnTo>
                <a:lnTo>
                  <a:pt x="632" y="174"/>
                </a:lnTo>
                <a:lnTo>
                  <a:pt x="670" y="177"/>
                </a:lnTo>
                <a:lnTo>
                  <a:pt x="706" y="181"/>
                </a:lnTo>
                <a:lnTo>
                  <a:pt x="750" y="186"/>
                </a:lnTo>
                <a:lnTo>
                  <a:pt x="786" y="193"/>
                </a:lnTo>
                <a:lnTo>
                  <a:pt x="821" y="200"/>
                </a:lnTo>
                <a:lnTo>
                  <a:pt x="866" y="209"/>
                </a:lnTo>
                <a:lnTo>
                  <a:pt x="901" y="217"/>
                </a:lnTo>
                <a:lnTo>
                  <a:pt x="943" y="228"/>
                </a:lnTo>
                <a:lnTo>
                  <a:pt x="977" y="237"/>
                </a:lnTo>
                <a:lnTo>
                  <a:pt x="1016" y="249"/>
                </a:lnTo>
                <a:lnTo>
                  <a:pt x="1054" y="261"/>
                </a:lnTo>
                <a:lnTo>
                  <a:pt x="1167" y="0"/>
                </a:lnTo>
                <a:lnTo>
                  <a:pt x="1328" y="726"/>
                </a:lnTo>
                <a:lnTo>
                  <a:pt x="708" y="1072"/>
                </a:lnTo>
                <a:close/>
              </a:path>
            </a:pathLst>
          </a:custGeom>
          <a:solidFill>
            <a:srgbClr val="FF0000"/>
          </a:solidFill>
          <a:ln w="22225">
            <a:solidFill>
              <a:srgbClr val="000000"/>
            </a:solidFill>
            <a:prstDash val="solid"/>
            <a:round/>
            <a:headEnd/>
            <a:tailEnd/>
          </a:ln>
        </p:spPr>
        <p:txBody>
          <a:bodyPr/>
          <a:lstStyle/>
          <a:p>
            <a:endParaRPr lang="en-US"/>
          </a:p>
        </p:txBody>
      </p:sp>
      <p:sp>
        <p:nvSpPr>
          <p:cNvPr id="5134" name="WordArt 1037"/>
          <p:cNvSpPr>
            <a:spLocks noChangeArrowheads="1" noChangeShapeType="1" noTextEdit="1"/>
          </p:cNvSpPr>
          <p:nvPr/>
        </p:nvSpPr>
        <p:spPr bwMode="auto">
          <a:xfrm>
            <a:off x="4012406" y="2516856"/>
            <a:ext cx="2216943" cy="1455623"/>
          </a:xfrm>
          <a:prstGeom prst="rect">
            <a:avLst/>
          </a:prstGeom>
        </p:spPr>
        <p:txBody>
          <a:bodyPr wrap="none" fromWordArt="1">
            <a:prstTxWarp prst="textPlain">
              <a:avLst>
                <a:gd name="adj" fmla="val 50000"/>
              </a:avLst>
            </a:prstTxWarp>
            <a:scene3d>
              <a:camera prst="legacyPerspectiveTop"/>
              <a:lightRig rig="legacyFlat3" dir="b"/>
            </a:scene3d>
            <a:sp3d extrusionH="303200" prstMaterial="legacyMatte">
              <a:extrusionClr>
                <a:srgbClr val="000000"/>
              </a:extrusionClr>
            </a:sp3d>
          </a:bodyPr>
          <a:lstStyle/>
          <a:p>
            <a:pPr algn="ctr"/>
            <a:r>
              <a:rPr lang="en-US" sz="3600" kern="10" dirty="0">
                <a:ln w="9525">
                  <a:round/>
                  <a:headEnd/>
                  <a:tailEnd/>
                </a:ln>
                <a:solidFill>
                  <a:schemeClr val="accent1"/>
                </a:solidFill>
                <a:latin typeface="Arial Black"/>
              </a:rPr>
              <a:t>To State </a:t>
            </a:r>
          </a:p>
          <a:p>
            <a:pPr algn="ctr"/>
            <a:r>
              <a:rPr lang="en-US" sz="3600" kern="10" dirty="0">
                <a:ln w="9525">
                  <a:round/>
                  <a:headEnd/>
                  <a:tailEnd/>
                </a:ln>
                <a:solidFill>
                  <a:schemeClr val="accent1"/>
                </a:solidFill>
                <a:latin typeface="Arial Black"/>
              </a:rPr>
              <a:t>Flow Through to </a:t>
            </a:r>
          </a:p>
          <a:p>
            <a:pPr algn="ctr"/>
            <a:r>
              <a:rPr lang="en-US" sz="3600" kern="10" dirty="0">
                <a:ln w="9525">
                  <a:round/>
                  <a:headEnd/>
                  <a:tailEnd/>
                </a:ln>
                <a:solidFill>
                  <a:schemeClr val="accent1"/>
                </a:solidFill>
                <a:latin typeface="Arial Black"/>
              </a:rPr>
              <a:t>Applicant</a:t>
            </a:r>
          </a:p>
        </p:txBody>
      </p:sp>
      <p:sp>
        <p:nvSpPr>
          <p:cNvPr id="5137" name="WordArt 1040"/>
          <p:cNvSpPr>
            <a:spLocks noChangeArrowheads="1" noChangeShapeType="1" noTextEdit="1"/>
          </p:cNvSpPr>
          <p:nvPr/>
        </p:nvSpPr>
        <p:spPr bwMode="auto">
          <a:xfrm>
            <a:off x="6813550" y="882650"/>
            <a:ext cx="11557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Disaster</a:t>
            </a:r>
          </a:p>
        </p:txBody>
      </p:sp>
      <p:sp>
        <p:nvSpPr>
          <p:cNvPr id="5138" name="WordArt 1041"/>
          <p:cNvSpPr>
            <a:spLocks noChangeArrowheads="1" noChangeShapeType="1" noTextEdit="1"/>
          </p:cNvSpPr>
          <p:nvPr/>
        </p:nvSpPr>
        <p:spPr bwMode="auto">
          <a:xfrm>
            <a:off x="7110413" y="1327150"/>
            <a:ext cx="765175"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Event</a:t>
            </a:r>
          </a:p>
        </p:txBody>
      </p:sp>
      <p:sp>
        <p:nvSpPr>
          <p:cNvPr id="5139" name="WordArt 1042"/>
          <p:cNvSpPr>
            <a:spLocks noChangeArrowheads="1" noChangeShapeType="1" noTextEdit="1"/>
          </p:cNvSpPr>
          <p:nvPr/>
        </p:nvSpPr>
        <p:spPr bwMode="auto">
          <a:xfrm rot="-3812821">
            <a:off x="6872671" y="2576158"/>
            <a:ext cx="1619843" cy="36512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a:cs typeface="Arial"/>
              </a:rPr>
              <a:t>Joint PDA</a:t>
            </a:r>
          </a:p>
        </p:txBody>
      </p:sp>
      <p:sp>
        <p:nvSpPr>
          <p:cNvPr id="5140" name="WordArt 1043"/>
          <p:cNvSpPr>
            <a:spLocks noChangeArrowheads="1" noChangeShapeType="1" noTextEdit="1"/>
          </p:cNvSpPr>
          <p:nvPr/>
        </p:nvSpPr>
        <p:spPr bwMode="auto">
          <a:xfrm rot="17659285">
            <a:off x="7141181" y="2705489"/>
            <a:ext cx="2145833" cy="40981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Declaration</a:t>
            </a:r>
          </a:p>
        </p:txBody>
      </p:sp>
      <p:sp>
        <p:nvSpPr>
          <p:cNvPr id="5141" name="WordArt 1044"/>
          <p:cNvSpPr>
            <a:spLocks noChangeArrowheads="1" noChangeShapeType="1" noTextEdit="1"/>
          </p:cNvSpPr>
          <p:nvPr/>
        </p:nvSpPr>
        <p:spPr bwMode="auto">
          <a:xfrm rot="-3288210">
            <a:off x="6342856" y="4304507"/>
            <a:ext cx="1446213" cy="406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3300"/>
                </a:solidFill>
                <a:latin typeface="Arial Black"/>
              </a:rPr>
              <a:t>Applicant</a:t>
            </a:r>
          </a:p>
        </p:txBody>
      </p:sp>
      <p:sp>
        <p:nvSpPr>
          <p:cNvPr id="5142" name="WordArt 1045"/>
          <p:cNvSpPr>
            <a:spLocks noChangeArrowheads="1" noChangeShapeType="1" noTextEdit="1"/>
          </p:cNvSpPr>
          <p:nvPr/>
        </p:nvSpPr>
        <p:spPr bwMode="auto">
          <a:xfrm rot="-3273122">
            <a:off x="6805613" y="4560888"/>
            <a:ext cx="1193800" cy="368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rPr>
              <a:t>Briefing</a:t>
            </a:r>
          </a:p>
        </p:txBody>
      </p:sp>
      <p:sp>
        <p:nvSpPr>
          <p:cNvPr id="5143" name="WordArt 1046"/>
          <p:cNvSpPr>
            <a:spLocks noChangeArrowheads="1" noChangeShapeType="1" noTextEdit="1"/>
          </p:cNvSpPr>
          <p:nvPr/>
        </p:nvSpPr>
        <p:spPr bwMode="auto">
          <a:xfrm rot="-1365158">
            <a:off x="4869402" y="5255323"/>
            <a:ext cx="1502213" cy="367639"/>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Submit Request</a:t>
            </a:r>
          </a:p>
        </p:txBody>
      </p:sp>
      <p:sp>
        <p:nvSpPr>
          <p:cNvPr id="5145" name="WordArt 1048"/>
          <p:cNvSpPr>
            <a:spLocks noChangeArrowheads="1" noChangeShapeType="1" noTextEdit="1"/>
          </p:cNvSpPr>
          <p:nvPr/>
        </p:nvSpPr>
        <p:spPr bwMode="auto">
          <a:xfrm rot="-1390910">
            <a:off x="5121338" y="5618587"/>
            <a:ext cx="1504378" cy="386692"/>
          </a:xfrm>
          <a:prstGeom prst="rect">
            <a:avLst/>
          </a:prstGeom>
        </p:spPr>
        <p:txBody>
          <a:bodyPr wrap="none" fromWordArt="1">
            <a:prstTxWarp prst="textPlain">
              <a:avLst>
                <a:gd name="adj" fmla="val 50792"/>
              </a:avLst>
            </a:prstTxWarp>
          </a:bodyPr>
          <a:lstStyle/>
          <a:p>
            <a:pPr algn="ctr"/>
            <a:r>
              <a:rPr lang="en-US" sz="3600" kern="10" dirty="0">
                <a:ln w="9525">
                  <a:solidFill>
                    <a:srgbClr val="000000"/>
                  </a:solidFill>
                  <a:round/>
                  <a:headEnd/>
                  <a:tailEnd/>
                </a:ln>
                <a:solidFill>
                  <a:srgbClr val="000000"/>
                </a:solidFill>
                <a:latin typeface="Arial Black"/>
              </a:rPr>
              <a:t>for Public Assistance</a:t>
            </a:r>
          </a:p>
        </p:txBody>
      </p:sp>
      <p:sp>
        <p:nvSpPr>
          <p:cNvPr id="5146" name="WordArt 1049"/>
          <p:cNvSpPr>
            <a:spLocks noChangeArrowheads="1" noChangeShapeType="1" noTextEdit="1"/>
          </p:cNvSpPr>
          <p:nvPr/>
        </p:nvSpPr>
        <p:spPr bwMode="auto">
          <a:xfrm>
            <a:off x="2943002" y="5452019"/>
            <a:ext cx="1730598" cy="551361"/>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Program Delivery </a:t>
            </a:r>
          </a:p>
          <a:p>
            <a:pPr algn="ctr"/>
            <a:r>
              <a:rPr lang="en-US" sz="3600" kern="10" dirty="0">
                <a:ln w="9525">
                  <a:solidFill>
                    <a:srgbClr val="000000"/>
                  </a:solidFill>
                  <a:round/>
                  <a:headEnd/>
                  <a:tailEnd/>
                </a:ln>
                <a:solidFill>
                  <a:srgbClr val="000000"/>
                </a:solidFill>
                <a:latin typeface="Arial Black"/>
              </a:rPr>
              <a:t>Manager Assigned</a:t>
            </a:r>
          </a:p>
        </p:txBody>
      </p:sp>
      <p:sp>
        <p:nvSpPr>
          <p:cNvPr id="5147" name="WordArt 1050"/>
          <p:cNvSpPr>
            <a:spLocks noChangeArrowheads="1" noChangeShapeType="1" noTextEdit="1"/>
          </p:cNvSpPr>
          <p:nvPr/>
        </p:nvSpPr>
        <p:spPr bwMode="auto">
          <a:xfrm>
            <a:off x="2943002" y="6064250"/>
            <a:ext cx="1913755" cy="330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Exploratory Call</a:t>
            </a:r>
          </a:p>
        </p:txBody>
      </p:sp>
      <p:sp>
        <p:nvSpPr>
          <p:cNvPr id="5148" name="WordArt 1051"/>
          <p:cNvSpPr>
            <a:spLocks noChangeArrowheads="1" noChangeShapeType="1" noTextEdit="1"/>
          </p:cNvSpPr>
          <p:nvPr/>
        </p:nvSpPr>
        <p:spPr bwMode="auto">
          <a:xfrm rot="1809631">
            <a:off x="1254460" y="5035672"/>
            <a:ext cx="1615215" cy="80694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chemeClr val="tx2">
                    <a:lumMod val="40000"/>
                    <a:lumOff val="60000"/>
                  </a:schemeClr>
                </a:solidFill>
                <a:latin typeface="Arial Black"/>
              </a:rPr>
              <a:t>Recovery Scoping </a:t>
            </a:r>
          </a:p>
          <a:p>
            <a:pPr algn="ctr"/>
            <a:r>
              <a:rPr lang="en-US" sz="3600" kern="10" dirty="0">
                <a:ln w="9525">
                  <a:solidFill>
                    <a:srgbClr val="000000"/>
                  </a:solidFill>
                  <a:round/>
                  <a:headEnd/>
                  <a:tailEnd/>
                </a:ln>
                <a:solidFill>
                  <a:schemeClr val="tx2">
                    <a:lumMod val="40000"/>
                    <a:lumOff val="60000"/>
                  </a:schemeClr>
                </a:solidFill>
                <a:latin typeface="Arial Black"/>
              </a:rPr>
              <a:t>Meeting</a:t>
            </a:r>
          </a:p>
        </p:txBody>
      </p:sp>
    </p:spTree>
    <p:extLst>
      <p:ext uri="{BB962C8B-B14F-4D97-AF65-F5344CB8AC3E}">
        <p14:creationId xmlns:p14="http://schemas.microsoft.com/office/powerpoint/2010/main" val="41573998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4495801" cy="1143000"/>
          </a:xfrm>
        </p:spPr>
        <p:txBody>
          <a:bodyPr/>
          <a:lstStyle/>
          <a:p>
            <a:r>
              <a:rPr lang="en-US" dirty="0">
                <a:solidFill>
                  <a:srgbClr val="FFFF00"/>
                </a:solidFill>
              </a:rPr>
              <a:t>Exploratory Call</a:t>
            </a:r>
          </a:p>
        </p:txBody>
      </p:sp>
      <p:sp>
        <p:nvSpPr>
          <p:cNvPr id="3" name="Content Placeholder 2"/>
          <p:cNvSpPr>
            <a:spLocks noGrp="1"/>
          </p:cNvSpPr>
          <p:nvPr>
            <p:ph idx="1"/>
          </p:nvPr>
        </p:nvSpPr>
        <p:spPr>
          <a:xfrm>
            <a:off x="1066800" y="2819400"/>
            <a:ext cx="7620000" cy="3733800"/>
          </a:xfrm>
        </p:spPr>
        <p:txBody>
          <a:bodyPr>
            <a:normAutofit fontScale="92500"/>
          </a:bodyPr>
          <a:lstStyle/>
          <a:p>
            <a:r>
              <a:rPr lang="en-US" dirty="0">
                <a:solidFill>
                  <a:srgbClr val="FFFF00"/>
                </a:solidFill>
              </a:rPr>
              <a:t>Introduces your Program Delivery Manager (PDMG)</a:t>
            </a:r>
          </a:p>
          <a:p>
            <a:r>
              <a:rPr lang="en-US" dirty="0">
                <a:solidFill>
                  <a:srgbClr val="FFFF00"/>
                </a:solidFill>
              </a:rPr>
              <a:t>Damage Inventory Form Discussion</a:t>
            </a:r>
          </a:p>
          <a:p>
            <a:r>
              <a:rPr lang="en-US" dirty="0">
                <a:solidFill>
                  <a:srgbClr val="FFFF00"/>
                </a:solidFill>
              </a:rPr>
              <a:t>Documentation Needed for Support</a:t>
            </a:r>
          </a:p>
          <a:p>
            <a:r>
              <a:rPr lang="en-US" dirty="0">
                <a:solidFill>
                  <a:srgbClr val="FFFF00"/>
                </a:solidFill>
              </a:rPr>
              <a:t>Schedule Recovery Meeting</a:t>
            </a:r>
          </a:p>
          <a:p>
            <a:pPr lvl="1"/>
            <a:r>
              <a:rPr lang="en-US" dirty="0">
                <a:solidFill>
                  <a:srgbClr val="FFFF00"/>
                </a:solidFill>
              </a:rPr>
              <a:t>Allow Time to Draft Damage Inventory</a:t>
            </a:r>
          </a:p>
          <a:p>
            <a:pPr lvl="1"/>
            <a:r>
              <a:rPr lang="en-US" dirty="0">
                <a:solidFill>
                  <a:srgbClr val="FFFF00"/>
                </a:solidFill>
              </a:rPr>
              <a:t>Recovery </a:t>
            </a:r>
            <a:r>
              <a:rPr lang="en-US">
                <a:solidFill>
                  <a:srgbClr val="FFFF00"/>
                </a:solidFill>
              </a:rPr>
              <a:t>Scoping Meeting </a:t>
            </a:r>
            <a:r>
              <a:rPr lang="en-US" dirty="0">
                <a:solidFill>
                  <a:srgbClr val="FFFF00"/>
                </a:solidFill>
              </a:rPr>
              <a:t>Objectives Discussed</a:t>
            </a:r>
          </a:p>
        </p:txBody>
      </p:sp>
    </p:spTree>
    <p:extLst>
      <p:ext uri="{BB962C8B-B14F-4D97-AF65-F5344CB8AC3E}">
        <p14:creationId xmlns:p14="http://schemas.microsoft.com/office/powerpoint/2010/main" val="248921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8458200" cy="1143000"/>
          </a:xfrm>
        </p:spPr>
        <p:txBody>
          <a:bodyPr>
            <a:normAutofit/>
          </a:bodyPr>
          <a:lstStyle/>
          <a:p>
            <a:r>
              <a:rPr lang="en-US" dirty="0">
                <a:solidFill>
                  <a:srgbClr val="FFFF00"/>
                </a:solidFill>
              </a:rPr>
              <a:t>Damage Inventory </a:t>
            </a:r>
          </a:p>
        </p:txBody>
      </p:sp>
      <p:sp>
        <p:nvSpPr>
          <p:cNvPr id="3" name="Content Placeholder 2"/>
          <p:cNvSpPr>
            <a:spLocks noGrp="1"/>
          </p:cNvSpPr>
          <p:nvPr>
            <p:ph idx="1"/>
          </p:nvPr>
        </p:nvSpPr>
        <p:spPr>
          <a:xfrm>
            <a:off x="914400" y="2895600"/>
            <a:ext cx="8229600" cy="3429000"/>
          </a:xfrm>
        </p:spPr>
        <p:txBody>
          <a:bodyPr>
            <a:normAutofit/>
          </a:bodyPr>
          <a:lstStyle/>
          <a:p>
            <a:r>
              <a:rPr lang="en-US" dirty="0">
                <a:solidFill>
                  <a:srgbClr val="FFFF00"/>
                </a:solidFill>
              </a:rPr>
              <a:t>Critical</a:t>
            </a:r>
          </a:p>
          <a:p>
            <a:r>
              <a:rPr lang="en-US" dirty="0">
                <a:solidFill>
                  <a:srgbClr val="FFFF00"/>
                </a:solidFill>
              </a:rPr>
              <a:t>Outlines </a:t>
            </a:r>
            <a:r>
              <a:rPr lang="en-US" u="sng" dirty="0">
                <a:solidFill>
                  <a:srgbClr val="FFFF00"/>
                </a:solidFill>
              </a:rPr>
              <a:t>ALL</a:t>
            </a:r>
            <a:r>
              <a:rPr lang="en-US" dirty="0">
                <a:solidFill>
                  <a:srgbClr val="FFFF00"/>
                </a:solidFill>
              </a:rPr>
              <a:t> Damage</a:t>
            </a:r>
          </a:p>
          <a:p>
            <a:r>
              <a:rPr lang="en-US" dirty="0">
                <a:solidFill>
                  <a:srgbClr val="FFFF00"/>
                </a:solidFill>
              </a:rPr>
              <a:t>Can be Updated (Deadline: 60 Days Following Recovery Scoping Meeting)</a:t>
            </a:r>
          </a:p>
        </p:txBody>
      </p:sp>
    </p:spTree>
    <p:extLst>
      <p:ext uri="{BB962C8B-B14F-4D97-AF65-F5344CB8AC3E}">
        <p14:creationId xmlns:p14="http://schemas.microsoft.com/office/powerpoint/2010/main" val="228880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00200"/>
            <a:ext cx="7848600" cy="884238"/>
          </a:xfrm>
        </p:spPr>
        <p:txBody>
          <a:bodyPr>
            <a:normAutofit/>
          </a:bodyPr>
          <a:lstStyle/>
          <a:p>
            <a:r>
              <a:rPr lang="en-US" dirty="0">
                <a:solidFill>
                  <a:srgbClr val="FFFF00"/>
                </a:solidFill>
              </a:rPr>
              <a:t>Recovery Scoping Meeting</a:t>
            </a:r>
          </a:p>
        </p:txBody>
      </p:sp>
      <p:sp>
        <p:nvSpPr>
          <p:cNvPr id="3" name="Content Placeholder 2"/>
          <p:cNvSpPr>
            <a:spLocks noGrp="1"/>
          </p:cNvSpPr>
          <p:nvPr>
            <p:ph idx="1"/>
          </p:nvPr>
        </p:nvSpPr>
        <p:spPr>
          <a:xfrm>
            <a:off x="914400" y="2514600"/>
            <a:ext cx="8229600" cy="3810000"/>
          </a:xfrm>
        </p:spPr>
        <p:txBody>
          <a:bodyPr>
            <a:normAutofit lnSpcReduction="10000"/>
          </a:bodyPr>
          <a:lstStyle/>
          <a:p>
            <a:r>
              <a:rPr lang="en-US" dirty="0">
                <a:solidFill>
                  <a:srgbClr val="FFFF00"/>
                </a:solidFill>
              </a:rPr>
              <a:t>Follows Applicant Briefing &amp; Exploratory Call</a:t>
            </a:r>
          </a:p>
          <a:p>
            <a:r>
              <a:rPr lang="en-US" dirty="0">
                <a:solidFill>
                  <a:srgbClr val="FFFF00"/>
                </a:solidFill>
              </a:rPr>
              <a:t>PDMG Schedules with the Applicant </a:t>
            </a:r>
          </a:p>
          <a:p>
            <a:r>
              <a:rPr lang="en-US" dirty="0">
                <a:solidFill>
                  <a:srgbClr val="FFFF00"/>
                </a:solidFill>
              </a:rPr>
              <a:t>Establishes Partnership Between FEMA, State, and the Applicant</a:t>
            </a:r>
          </a:p>
          <a:p>
            <a:r>
              <a:rPr lang="en-US" dirty="0">
                <a:solidFill>
                  <a:srgbClr val="FFFF00"/>
                </a:solidFill>
              </a:rPr>
              <a:t>Designed to Focus on the Needs of each Applicant</a:t>
            </a:r>
          </a:p>
          <a:p>
            <a:r>
              <a:rPr lang="en-US" dirty="0">
                <a:solidFill>
                  <a:srgbClr val="FFFF00"/>
                </a:solidFill>
              </a:rPr>
              <a:t>In Depth Discussion of Damage Inventory</a:t>
            </a:r>
          </a:p>
        </p:txBody>
      </p:sp>
    </p:spTree>
    <p:extLst>
      <p:ext uri="{BB962C8B-B14F-4D97-AF65-F5344CB8AC3E}">
        <p14:creationId xmlns:p14="http://schemas.microsoft.com/office/powerpoint/2010/main" val="101419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5257800" cy="868362"/>
          </a:xfrm>
        </p:spPr>
        <p:txBody>
          <a:bodyPr>
            <a:normAutofit/>
          </a:bodyPr>
          <a:lstStyle/>
          <a:p>
            <a:r>
              <a:rPr lang="en-US" dirty="0">
                <a:solidFill>
                  <a:srgbClr val="FFFF00"/>
                </a:solidFill>
              </a:rPr>
              <a:t>Facility Eligibility</a:t>
            </a:r>
          </a:p>
        </p:txBody>
      </p:sp>
      <p:sp>
        <p:nvSpPr>
          <p:cNvPr id="3" name="Content Placeholder 2"/>
          <p:cNvSpPr>
            <a:spLocks noGrp="1"/>
          </p:cNvSpPr>
          <p:nvPr>
            <p:ph idx="1"/>
          </p:nvPr>
        </p:nvSpPr>
        <p:spPr>
          <a:xfrm>
            <a:off x="1600200" y="2209800"/>
            <a:ext cx="7543800" cy="4114800"/>
          </a:xfrm>
        </p:spPr>
        <p:txBody>
          <a:bodyPr>
            <a:normAutofit/>
          </a:bodyPr>
          <a:lstStyle/>
          <a:p>
            <a:r>
              <a:rPr lang="en-US" dirty="0">
                <a:solidFill>
                  <a:srgbClr val="FFFF00"/>
                </a:solidFill>
              </a:rPr>
              <a:t>Buildings</a:t>
            </a:r>
          </a:p>
          <a:p>
            <a:r>
              <a:rPr lang="en-US" dirty="0">
                <a:solidFill>
                  <a:srgbClr val="FFFF00"/>
                </a:solidFill>
              </a:rPr>
              <a:t>Works (Drainage, Flood Protection)</a:t>
            </a:r>
          </a:p>
          <a:p>
            <a:r>
              <a:rPr lang="en-US" dirty="0">
                <a:solidFill>
                  <a:srgbClr val="FFFF00"/>
                </a:solidFill>
              </a:rPr>
              <a:t>Systems (Water, Utilities)</a:t>
            </a:r>
          </a:p>
          <a:p>
            <a:r>
              <a:rPr lang="en-US" dirty="0">
                <a:solidFill>
                  <a:srgbClr val="FFFF00"/>
                </a:solidFill>
              </a:rPr>
              <a:t>Roads</a:t>
            </a:r>
          </a:p>
          <a:p>
            <a:r>
              <a:rPr lang="en-US" dirty="0">
                <a:solidFill>
                  <a:srgbClr val="FFFF00"/>
                </a:solidFill>
              </a:rPr>
              <a:t>Bridges</a:t>
            </a:r>
          </a:p>
          <a:p>
            <a:r>
              <a:rPr lang="en-US" dirty="0">
                <a:solidFill>
                  <a:srgbClr val="FFFF00"/>
                </a:solidFill>
              </a:rPr>
              <a:t>Equipment</a:t>
            </a:r>
          </a:p>
          <a:p>
            <a:r>
              <a:rPr lang="en-US" dirty="0">
                <a:solidFill>
                  <a:srgbClr val="FFFF00"/>
                </a:solidFill>
              </a:rPr>
              <a:t>Vehicles</a:t>
            </a:r>
          </a:p>
        </p:txBody>
      </p:sp>
    </p:spTree>
    <p:extLst>
      <p:ext uri="{BB962C8B-B14F-4D97-AF65-F5344CB8AC3E}">
        <p14:creationId xmlns:p14="http://schemas.microsoft.com/office/powerpoint/2010/main" val="416525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pPr>
              <a:defRPr/>
            </a:pPr>
            <a:fld id="{864BB2DC-A2DC-42D5-8183-8C6444CFE428}" type="slidenum">
              <a:rPr lang="en-US"/>
              <a:pPr>
                <a:defRPr/>
              </a:pPr>
              <a:t>18</a:t>
            </a:fld>
            <a:endParaRPr lang="en-US"/>
          </a:p>
        </p:txBody>
      </p:sp>
      <p:sp>
        <p:nvSpPr>
          <p:cNvPr id="5123" name="AutoShape 1026"/>
          <p:cNvSpPr>
            <a:spLocks noChangeArrowheads="1"/>
          </p:cNvSpPr>
          <p:nvPr/>
        </p:nvSpPr>
        <p:spPr bwMode="auto">
          <a:xfrm>
            <a:off x="3556000" y="1663700"/>
            <a:ext cx="3035300" cy="3263900"/>
          </a:xfrm>
          <a:prstGeom prst="star24">
            <a:avLst>
              <a:gd name="adj" fmla="val 37500"/>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000000"/>
            </a:extrusionClr>
          </a:sp3d>
        </p:spPr>
        <p:txBody>
          <a:bodyPr wrap="none" anchor="ctr">
            <a:flatTx/>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Swis721 BlkEx BT" pitchFamily="34" charset="0"/>
            </a:endParaRPr>
          </a:p>
        </p:txBody>
      </p:sp>
      <p:sp>
        <p:nvSpPr>
          <p:cNvPr id="5125" name="Text Box 1028"/>
          <p:cNvSpPr txBox="1">
            <a:spLocks noChangeArrowheads="1"/>
          </p:cNvSpPr>
          <p:nvPr/>
        </p:nvSpPr>
        <p:spPr bwMode="auto">
          <a:xfrm>
            <a:off x="203200" y="0"/>
            <a:ext cx="894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eaLnBrk="1" hangingPunct="1">
              <a:spcBef>
                <a:spcPct val="0"/>
              </a:spcBef>
              <a:buNone/>
            </a:pPr>
            <a:r>
              <a:rPr lang="en-US" altLang="en-US" sz="4400" b="1" dirty="0">
                <a:solidFill>
                  <a:srgbClr val="FFFF00"/>
                </a:solidFill>
                <a:latin typeface="Arial Narrow" pitchFamily="34" charset="0"/>
              </a:rPr>
              <a:t>The Public Assistance Process </a:t>
            </a:r>
            <a:endParaRPr lang="en-US" altLang="en-US" sz="2800" b="1" dirty="0">
              <a:solidFill>
                <a:srgbClr val="FFFF00"/>
              </a:solidFill>
              <a:latin typeface="Arial Narrow" pitchFamily="34" charset="0"/>
            </a:endParaRPr>
          </a:p>
          <a:p>
            <a:pPr lvl="0" eaLnBrk="1" hangingPunct="1">
              <a:spcBef>
                <a:spcPct val="0"/>
              </a:spcBef>
              <a:buNone/>
            </a:pPr>
            <a:r>
              <a:rPr lang="en-US" altLang="en-US" sz="2800" b="1" dirty="0">
                <a:solidFill>
                  <a:srgbClr val="FFFF00"/>
                </a:solidFill>
                <a:latin typeface="Arial Narrow" pitchFamily="34" charset="0"/>
              </a:rPr>
              <a:t>                         (New Model)</a:t>
            </a:r>
          </a:p>
        </p:txBody>
      </p:sp>
      <p:sp>
        <p:nvSpPr>
          <p:cNvPr id="5127" name="Freeform 1030"/>
          <p:cNvSpPr>
            <a:spLocks/>
          </p:cNvSpPr>
          <p:nvPr/>
        </p:nvSpPr>
        <p:spPr bwMode="auto">
          <a:xfrm>
            <a:off x="153988" y="2806700"/>
            <a:ext cx="2111375" cy="2436813"/>
          </a:xfrm>
          <a:custGeom>
            <a:avLst/>
            <a:gdLst>
              <a:gd name="T0" fmla="*/ 2147483647 w 1298"/>
              <a:gd name="T1" fmla="*/ 2147483647 h 1569"/>
              <a:gd name="T2" fmla="*/ 2147483647 w 1298"/>
              <a:gd name="T3" fmla="*/ 2147483647 h 1569"/>
              <a:gd name="T4" fmla="*/ 2147483647 w 1298"/>
              <a:gd name="T5" fmla="*/ 2147483647 h 1569"/>
              <a:gd name="T6" fmla="*/ 2147483647 w 1298"/>
              <a:gd name="T7" fmla="*/ 2147483647 h 1569"/>
              <a:gd name="T8" fmla="*/ 2147483647 w 1298"/>
              <a:gd name="T9" fmla="*/ 2147483647 h 1569"/>
              <a:gd name="T10" fmla="*/ 2147483647 w 1298"/>
              <a:gd name="T11" fmla="*/ 2147483647 h 1569"/>
              <a:gd name="T12" fmla="*/ 2147483647 w 1298"/>
              <a:gd name="T13" fmla="*/ 2147483647 h 1569"/>
              <a:gd name="T14" fmla="*/ 2147483647 w 1298"/>
              <a:gd name="T15" fmla="*/ 2147483647 h 1569"/>
              <a:gd name="T16" fmla="*/ 2147483647 w 1298"/>
              <a:gd name="T17" fmla="*/ 2147483647 h 1569"/>
              <a:gd name="T18" fmla="*/ 2147483647 w 1298"/>
              <a:gd name="T19" fmla="*/ 2147483647 h 1569"/>
              <a:gd name="T20" fmla="*/ 2147483647 w 1298"/>
              <a:gd name="T21" fmla="*/ 2147483647 h 1569"/>
              <a:gd name="T22" fmla="*/ 2147483647 w 1298"/>
              <a:gd name="T23" fmla="*/ 2147483647 h 1569"/>
              <a:gd name="T24" fmla="*/ 2147483647 w 1298"/>
              <a:gd name="T25" fmla="*/ 2147483647 h 1569"/>
              <a:gd name="T26" fmla="*/ 2147483647 w 1298"/>
              <a:gd name="T27" fmla="*/ 2147483647 h 1569"/>
              <a:gd name="T28" fmla="*/ 2147483647 w 1298"/>
              <a:gd name="T29" fmla="*/ 2147483647 h 1569"/>
              <a:gd name="T30" fmla="*/ 2147483647 w 1298"/>
              <a:gd name="T31" fmla="*/ 2147483647 h 1569"/>
              <a:gd name="T32" fmla="*/ 2147483647 w 1298"/>
              <a:gd name="T33" fmla="*/ 2147483647 h 1569"/>
              <a:gd name="T34" fmla="*/ 2147483647 w 1298"/>
              <a:gd name="T35" fmla="*/ 2147483647 h 1569"/>
              <a:gd name="T36" fmla="*/ 2147483647 w 1298"/>
              <a:gd name="T37" fmla="*/ 2147483647 h 1569"/>
              <a:gd name="T38" fmla="*/ 2147483647 w 1298"/>
              <a:gd name="T39" fmla="*/ 2147483647 h 1569"/>
              <a:gd name="T40" fmla="*/ 2147483647 w 1298"/>
              <a:gd name="T41" fmla="*/ 2147483647 h 1569"/>
              <a:gd name="T42" fmla="*/ 2147483647 w 1298"/>
              <a:gd name="T43" fmla="*/ 2147483647 h 1569"/>
              <a:gd name="T44" fmla="*/ 2147483647 w 1298"/>
              <a:gd name="T45" fmla="*/ 2147483647 h 1569"/>
              <a:gd name="T46" fmla="*/ 2147483647 w 1298"/>
              <a:gd name="T47" fmla="*/ 2147483647 h 1569"/>
              <a:gd name="T48" fmla="*/ 2147483647 w 1298"/>
              <a:gd name="T49" fmla="*/ 2147483647 h 1569"/>
              <a:gd name="T50" fmla="*/ 2147483647 w 1298"/>
              <a:gd name="T51" fmla="*/ 2147483647 h 1569"/>
              <a:gd name="T52" fmla="*/ 2147483647 w 1298"/>
              <a:gd name="T53" fmla="*/ 2147483647 h 1569"/>
              <a:gd name="T54" fmla="*/ 2147483647 w 1298"/>
              <a:gd name="T55" fmla="*/ 2147483647 h 1569"/>
              <a:gd name="T56" fmla="*/ 2147483647 w 1298"/>
              <a:gd name="T57" fmla="*/ 2147483647 h 1569"/>
              <a:gd name="T58" fmla="*/ 2147483647 w 1298"/>
              <a:gd name="T59" fmla="*/ 2147483647 h 1569"/>
              <a:gd name="T60" fmla="*/ 2147483647 w 1298"/>
              <a:gd name="T61" fmla="*/ 2147483647 h 1569"/>
              <a:gd name="T62" fmla="*/ 2147483647 w 1298"/>
              <a:gd name="T63" fmla="*/ 2147483647 h 1569"/>
              <a:gd name="T64" fmla="*/ 2147483647 w 1298"/>
              <a:gd name="T65" fmla="*/ 2147483647 h 1569"/>
              <a:gd name="T66" fmla="*/ 2147483647 w 1298"/>
              <a:gd name="T67" fmla="*/ 2147483647 h 1569"/>
              <a:gd name="T68" fmla="*/ 2147483647 w 1298"/>
              <a:gd name="T69" fmla="*/ 2147483647 h 1569"/>
              <a:gd name="T70" fmla="*/ 2147483647 w 1298"/>
              <a:gd name="T71" fmla="*/ 2147483647 h 1569"/>
              <a:gd name="T72" fmla="*/ 2147483647 w 1298"/>
              <a:gd name="T73" fmla="*/ 2147483647 h 1569"/>
              <a:gd name="T74" fmla="*/ 2147483647 w 1298"/>
              <a:gd name="T75" fmla="*/ 2147483647 h 1569"/>
              <a:gd name="T76" fmla="*/ 2147483647 w 1298"/>
              <a:gd name="T77" fmla="*/ 2147483647 h 1569"/>
              <a:gd name="T78" fmla="*/ 2147483647 w 1298"/>
              <a:gd name="T79" fmla="*/ 2147483647 h 1569"/>
              <a:gd name="T80" fmla="*/ 2147483647 w 1298"/>
              <a:gd name="T81" fmla="*/ 2147483647 h 1569"/>
              <a:gd name="T82" fmla="*/ 2147483647 w 1298"/>
              <a:gd name="T83" fmla="*/ 2147483647 h 1569"/>
              <a:gd name="T84" fmla="*/ 2147483647 w 1298"/>
              <a:gd name="T85" fmla="*/ 2147483647 h 1569"/>
              <a:gd name="T86" fmla="*/ 2147483647 w 1298"/>
              <a:gd name="T87" fmla="*/ 2147483647 h 1569"/>
              <a:gd name="T88" fmla="*/ 2147483647 w 1298"/>
              <a:gd name="T89" fmla="*/ 2147483647 h 1569"/>
              <a:gd name="T90" fmla="*/ 2147483647 w 1298"/>
              <a:gd name="T91" fmla="*/ 2147483647 h 1569"/>
              <a:gd name="T92" fmla="*/ 2147483647 w 1298"/>
              <a:gd name="T93" fmla="*/ 2147483647 h 1569"/>
              <a:gd name="T94" fmla="*/ 2147483647 w 1298"/>
              <a:gd name="T95" fmla="*/ 2147483647 h 1569"/>
              <a:gd name="T96" fmla="*/ 2147483647 w 1298"/>
              <a:gd name="T97" fmla="*/ 2147483647 h 1569"/>
              <a:gd name="T98" fmla="*/ 2147483647 w 1298"/>
              <a:gd name="T99" fmla="*/ 2147483647 h 1569"/>
              <a:gd name="T100" fmla="*/ 2147483647 w 1298"/>
              <a:gd name="T101" fmla="*/ 2147483647 h 1569"/>
              <a:gd name="T102" fmla="*/ 2147483647 w 1298"/>
              <a:gd name="T103" fmla="*/ 2147483647 h 1569"/>
              <a:gd name="T104" fmla="*/ 2147483647 w 1298"/>
              <a:gd name="T105" fmla="*/ 2147483647 h 1569"/>
              <a:gd name="T106" fmla="*/ 2147483647 w 1298"/>
              <a:gd name="T107" fmla="*/ 2147483647 h 1569"/>
              <a:gd name="T108" fmla="*/ 0 w 1298"/>
              <a:gd name="T109" fmla="*/ 2147483647 h 1569"/>
              <a:gd name="T110" fmla="*/ 2147483647 w 1298"/>
              <a:gd name="T111" fmla="*/ 0 h 1569"/>
              <a:gd name="T112" fmla="*/ 2147483647 w 1298"/>
              <a:gd name="T113" fmla="*/ 2147483647 h 1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98"/>
              <a:gd name="T172" fmla="*/ 0 h 1569"/>
              <a:gd name="T173" fmla="*/ 1298 w 1298"/>
              <a:gd name="T174" fmla="*/ 1569 h 1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98" h="1569">
                <a:moveTo>
                  <a:pt x="1298" y="506"/>
                </a:moveTo>
                <a:lnTo>
                  <a:pt x="969" y="454"/>
                </a:lnTo>
                <a:lnTo>
                  <a:pt x="963" y="484"/>
                </a:lnTo>
                <a:lnTo>
                  <a:pt x="962" y="513"/>
                </a:lnTo>
                <a:lnTo>
                  <a:pt x="959" y="544"/>
                </a:lnTo>
                <a:lnTo>
                  <a:pt x="959" y="575"/>
                </a:lnTo>
                <a:lnTo>
                  <a:pt x="960" y="616"/>
                </a:lnTo>
                <a:lnTo>
                  <a:pt x="962" y="651"/>
                </a:lnTo>
                <a:lnTo>
                  <a:pt x="964" y="688"/>
                </a:lnTo>
                <a:lnTo>
                  <a:pt x="970" y="728"/>
                </a:lnTo>
                <a:lnTo>
                  <a:pt x="976" y="769"/>
                </a:lnTo>
                <a:lnTo>
                  <a:pt x="992" y="843"/>
                </a:lnTo>
                <a:lnTo>
                  <a:pt x="1003" y="879"/>
                </a:lnTo>
                <a:lnTo>
                  <a:pt x="1013" y="915"/>
                </a:lnTo>
                <a:lnTo>
                  <a:pt x="1026" y="949"/>
                </a:lnTo>
                <a:lnTo>
                  <a:pt x="1042" y="983"/>
                </a:lnTo>
                <a:lnTo>
                  <a:pt x="1056" y="1016"/>
                </a:lnTo>
                <a:lnTo>
                  <a:pt x="1073" y="1055"/>
                </a:lnTo>
                <a:lnTo>
                  <a:pt x="1159" y="1194"/>
                </a:lnTo>
                <a:lnTo>
                  <a:pt x="606" y="1569"/>
                </a:lnTo>
                <a:lnTo>
                  <a:pt x="586" y="1537"/>
                </a:lnTo>
                <a:lnTo>
                  <a:pt x="565" y="1509"/>
                </a:lnTo>
                <a:lnTo>
                  <a:pt x="549" y="1482"/>
                </a:lnTo>
                <a:lnTo>
                  <a:pt x="532" y="1452"/>
                </a:lnTo>
                <a:lnTo>
                  <a:pt x="517" y="1427"/>
                </a:lnTo>
                <a:lnTo>
                  <a:pt x="499" y="1399"/>
                </a:lnTo>
                <a:lnTo>
                  <a:pt x="486" y="1371"/>
                </a:lnTo>
                <a:lnTo>
                  <a:pt x="473" y="1345"/>
                </a:lnTo>
                <a:lnTo>
                  <a:pt x="460" y="1319"/>
                </a:lnTo>
                <a:lnTo>
                  <a:pt x="443" y="1286"/>
                </a:lnTo>
                <a:lnTo>
                  <a:pt x="429" y="1252"/>
                </a:lnTo>
                <a:lnTo>
                  <a:pt x="415" y="1221"/>
                </a:lnTo>
                <a:lnTo>
                  <a:pt x="401" y="1191"/>
                </a:lnTo>
                <a:lnTo>
                  <a:pt x="388" y="1154"/>
                </a:lnTo>
                <a:lnTo>
                  <a:pt x="377" y="1118"/>
                </a:lnTo>
                <a:lnTo>
                  <a:pt x="364" y="1078"/>
                </a:lnTo>
                <a:lnTo>
                  <a:pt x="352" y="1040"/>
                </a:lnTo>
                <a:lnTo>
                  <a:pt x="343" y="1002"/>
                </a:lnTo>
                <a:lnTo>
                  <a:pt x="334" y="961"/>
                </a:lnTo>
                <a:lnTo>
                  <a:pt x="322" y="909"/>
                </a:lnTo>
                <a:lnTo>
                  <a:pt x="314" y="863"/>
                </a:lnTo>
                <a:lnTo>
                  <a:pt x="308" y="832"/>
                </a:lnTo>
                <a:lnTo>
                  <a:pt x="303" y="793"/>
                </a:lnTo>
                <a:lnTo>
                  <a:pt x="298" y="756"/>
                </a:lnTo>
                <a:lnTo>
                  <a:pt x="294" y="713"/>
                </a:lnTo>
                <a:lnTo>
                  <a:pt x="293" y="674"/>
                </a:lnTo>
                <a:lnTo>
                  <a:pt x="292" y="639"/>
                </a:lnTo>
                <a:lnTo>
                  <a:pt x="291" y="594"/>
                </a:lnTo>
                <a:lnTo>
                  <a:pt x="292" y="557"/>
                </a:lnTo>
                <a:lnTo>
                  <a:pt x="291" y="515"/>
                </a:lnTo>
                <a:lnTo>
                  <a:pt x="293" y="479"/>
                </a:lnTo>
                <a:lnTo>
                  <a:pt x="298" y="439"/>
                </a:lnTo>
                <a:lnTo>
                  <a:pt x="301" y="399"/>
                </a:lnTo>
                <a:lnTo>
                  <a:pt x="309" y="348"/>
                </a:lnTo>
                <a:lnTo>
                  <a:pt x="0" y="297"/>
                </a:lnTo>
                <a:lnTo>
                  <a:pt x="712" y="0"/>
                </a:lnTo>
                <a:lnTo>
                  <a:pt x="1298" y="506"/>
                </a:lnTo>
                <a:close/>
              </a:path>
            </a:pathLst>
          </a:custGeom>
          <a:solidFill>
            <a:srgbClr val="0099CC"/>
          </a:solidFill>
          <a:ln w="22225">
            <a:solidFill>
              <a:srgbClr val="000000"/>
            </a:solidFill>
            <a:prstDash val="solid"/>
            <a:round/>
            <a:headEnd/>
            <a:tailEnd/>
          </a:ln>
        </p:spPr>
        <p:txBody>
          <a:bodyPr/>
          <a:lstStyle/>
          <a:p>
            <a:endParaRPr lang="en-US"/>
          </a:p>
        </p:txBody>
      </p:sp>
      <p:sp>
        <p:nvSpPr>
          <p:cNvPr id="5128" name="Freeform 1031"/>
          <p:cNvSpPr>
            <a:spLocks/>
          </p:cNvSpPr>
          <p:nvPr/>
        </p:nvSpPr>
        <p:spPr bwMode="auto">
          <a:xfrm>
            <a:off x="979488" y="4392613"/>
            <a:ext cx="2436812" cy="1974850"/>
          </a:xfrm>
          <a:custGeom>
            <a:avLst/>
            <a:gdLst>
              <a:gd name="T0" fmla="*/ 2147483647 w 1519"/>
              <a:gd name="T1" fmla="*/ 2147483647 h 1188"/>
              <a:gd name="T2" fmla="*/ 2147483647 w 1519"/>
              <a:gd name="T3" fmla="*/ 2147483647 h 1188"/>
              <a:gd name="T4" fmla="*/ 2147483647 w 1519"/>
              <a:gd name="T5" fmla="*/ 2147483647 h 1188"/>
              <a:gd name="T6" fmla="*/ 2147483647 w 1519"/>
              <a:gd name="T7" fmla="*/ 2147483647 h 1188"/>
              <a:gd name="T8" fmla="*/ 2147483647 w 1519"/>
              <a:gd name="T9" fmla="*/ 2147483647 h 1188"/>
              <a:gd name="T10" fmla="*/ 2147483647 w 1519"/>
              <a:gd name="T11" fmla="*/ 2147483647 h 1188"/>
              <a:gd name="T12" fmla="*/ 2147483647 w 1519"/>
              <a:gd name="T13" fmla="*/ 2147483647 h 1188"/>
              <a:gd name="T14" fmla="*/ 2147483647 w 1519"/>
              <a:gd name="T15" fmla="*/ 2147483647 h 1188"/>
              <a:gd name="T16" fmla="*/ 2147483647 w 1519"/>
              <a:gd name="T17" fmla="*/ 2147483647 h 1188"/>
              <a:gd name="T18" fmla="*/ 2147483647 w 1519"/>
              <a:gd name="T19" fmla="*/ 2147483647 h 1188"/>
              <a:gd name="T20" fmla="*/ 2147483647 w 1519"/>
              <a:gd name="T21" fmla="*/ 2147483647 h 1188"/>
              <a:gd name="T22" fmla="*/ 2147483647 w 1519"/>
              <a:gd name="T23" fmla="*/ 2147483647 h 1188"/>
              <a:gd name="T24" fmla="*/ 2147483647 w 1519"/>
              <a:gd name="T25" fmla="*/ 2147483647 h 1188"/>
              <a:gd name="T26" fmla="*/ 2147483647 w 1519"/>
              <a:gd name="T27" fmla="*/ 2147483647 h 1188"/>
              <a:gd name="T28" fmla="*/ 2147483647 w 1519"/>
              <a:gd name="T29" fmla="*/ 2147483647 h 1188"/>
              <a:gd name="T30" fmla="*/ 2147483647 w 1519"/>
              <a:gd name="T31" fmla="*/ 2147483647 h 1188"/>
              <a:gd name="T32" fmla="*/ 2147483647 w 1519"/>
              <a:gd name="T33" fmla="*/ 2147483647 h 1188"/>
              <a:gd name="T34" fmla="*/ 2147483647 w 1519"/>
              <a:gd name="T35" fmla="*/ 2147483647 h 1188"/>
              <a:gd name="T36" fmla="*/ 2147483647 w 1519"/>
              <a:gd name="T37" fmla="*/ 2147483647 h 1188"/>
              <a:gd name="T38" fmla="*/ 2147483647 w 1519"/>
              <a:gd name="T39" fmla="*/ 2147483647 h 1188"/>
              <a:gd name="T40" fmla="*/ 2147483647 w 1519"/>
              <a:gd name="T41" fmla="*/ 2147483647 h 1188"/>
              <a:gd name="T42" fmla="*/ 2147483647 w 1519"/>
              <a:gd name="T43" fmla="*/ 2147483647 h 1188"/>
              <a:gd name="T44" fmla="*/ 2147483647 w 1519"/>
              <a:gd name="T45" fmla="*/ 2147483647 h 1188"/>
              <a:gd name="T46" fmla="*/ 2147483647 w 1519"/>
              <a:gd name="T47" fmla="*/ 2147483647 h 1188"/>
              <a:gd name="T48" fmla="*/ 2147483647 w 1519"/>
              <a:gd name="T49" fmla="*/ 2147483647 h 1188"/>
              <a:gd name="T50" fmla="*/ 2147483647 w 1519"/>
              <a:gd name="T51" fmla="*/ 2147483647 h 1188"/>
              <a:gd name="T52" fmla="*/ 2147483647 w 1519"/>
              <a:gd name="T53" fmla="*/ 2147483647 h 1188"/>
              <a:gd name="T54" fmla="*/ 2147483647 w 1519"/>
              <a:gd name="T55" fmla="*/ 2147483647 h 1188"/>
              <a:gd name="T56" fmla="*/ 2147483647 w 1519"/>
              <a:gd name="T57" fmla="*/ 2147483647 h 1188"/>
              <a:gd name="T58" fmla="*/ 2147483647 w 1519"/>
              <a:gd name="T59" fmla="*/ 2147483647 h 1188"/>
              <a:gd name="T60" fmla="*/ 2147483647 w 1519"/>
              <a:gd name="T61" fmla="*/ 2147483647 h 1188"/>
              <a:gd name="T62" fmla="*/ 2147483647 w 1519"/>
              <a:gd name="T63" fmla="*/ 2147483647 h 1188"/>
              <a:gd name="T64" fmla="*/ 2147483647 w 1519"/>
              <a:gd name="T65" fmla="*/ 2147483647 h 1188"/>
              <a:gd name="T66" fmla="*/ 2147483647 w 1519"/>
              <a:gd name="T67" fmla="*/ 2147483647 h 1188"/>
              <a:gd name="T68" fmla="*/ 2147483647 w 1519"/>
              <a:gd name="T69" fmla="*/ 2147483647 h 1188"/>
              <a:gd name="T70" fmla="*/ 2147483647 w 1519"/>
              <a:gd name="T71" fmla="*/ 2147483647 h 1188"/>
              <a:gd name="T72" fmla="*/ 2147483647 w 1519"/>
              <a:gd name="T73" fmla="*/ 2147483647 h 1188"/>
              <a:gd name="T74" fmla="*/ 0 w 1519"/>
              <a:gd name="T75" fmla="*/ 2147483647 h 1188"/>
              <a:gd name="T76" fmla="*/ 2147483647 w 1519"/>
              <a:gd name="T77" fmla="*/ 2147483647 h 1188"/>
              <a:gd name="T78" fmla="*/ 2147483647 w 1519"/>
              <a:gd name="T79" fmla="*/ 0 h 1188"/>
              <a:gd name="T80" fmla="*/ 2147483647 w 1519"/>
              <a:gd name="T81" fmla="*/ 2147483647 h 1188"/>
              <a:gd name="T82" fmla="*/ 2147483647 w 1519"/>
              <a:gd name="T83" fmla="*/ 2147483647 h 1188"/>
              <a:gd name="T84" fmla="*/ 2147483647 w 1519"/>
              <a:gd name="T85" fmla="*/ 2147483647 h 1188"/>
              <a:gd name="T86" fmla="*/ 2147483647 w 1519"/>
              <a:gd name="T87" fmla="*/ 2147483647 h 1188"/>
              <a:gd name="T88" fmla="*/ 2147483647 w 1519"/>
              <a:gd name="T89" fmla="*/ 2147483647 h 1188"/>
              <a:gd name="T90" fmla="*/ 2147483647 w 1519"/>
              <a:gd name="T91" fmla="*/ 2147483647 h 1188"/>
              <a:gd name="T92" fmla="*/ 2147483647 w 1519"/>
              <a:gd name="T93" fmla="*/ 2147483647 h 1188"/>
              <a:gd name="T94" fmla="*/ 2147483647 w 1519"/>
              <a:gd name="T95" fmla="*/ 2147483647 h 1188"/>
              <a:gd name="T96" fmla="*/ 2147483647 w 1519"/>
              <a:gd name="T97" fmla="*/ 2147483647 h 1188"/>
              <a:gd name="T98" fmla="*/ 2147483647 w 1519"/>
              <a:gd name="T99" fmla="*/ 2147483647 h 1188"/>
              <a:gd name="T100" fmla="*/ 2147483647 w 1519"/>
              <a:gd name="T101" fmla="*/ 2147483647 h 1188"/>
              <a:gd name="T102" fmla="*/ 2147483647 w 1519"/>
              <a:gd name="T103" fmla="*/ 2147483647 h 1188"/>
              <a:gd name="T104" fmla="*/ 2147483647 w 1519"/>
              <a:gd name="T105" fmla="*/ 2147483647 h 1188"/>
              <a:gd name="T106" fmla="*/ 2147483647 w 1519"/>
              <a:gd name="T107" fmla="*/ 2147483647 h 1188"/>
              <a:gd name="T108" fmla="*/ 2147483647 w 1519"/>
              <a:gd name="T109" fmla="*/ 2147483647 h 1188"/>
              <a:gd name="T110" fmla="*/ 2147483647 w 1519"/>
              <a:gd name="T111" fmla="*/ 2147483647 h 1188"/>
              <a:gd name="T112" fmla="*/ 2147483647 w 1519"/>
              <a:gd name="T113" fmla="*/ 2147483647 h 1188"/>
              <a:gd name="T114" fmla="*/ 2147483647 w 1519"/>
              <a:gd name="T115" fmla="*/ 2147483647 h 1188"/>
              <a:gd name="T116" fmla="*/ 2147483647 w 1519"/>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19"/>
              <a:gd name="T178" fmla="*/ 0 h 1188"/>
              <a:gd name="T179" fmla="*/ 1519 w 1519"/>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19" h="1188">
                <a:moveTo>
                  <a:pt x="1229" y="1188"/>
                </a:moveTo>
                <a:lnTo>
                  <a:pt x="1198" y="1183"/>
                </a:lnTo>
                <a:lnTo>
                  <a:pt x="1173" y="1178"/>
                </a:lnTo>
                <a:lnTo>
                  <a:pt x="1146" y="1173"/>
                </a:lnTo>
                <a:lnTo>
                  <a:pt x="1121" y="1169"/>
                </a:lnTo>
                <a:lnTo>
                  <a:pt x="1094" y="1162"/>
                </a:lnTo>
                <a:lnTo>
                  <a:pt x="1067" y="1155"/>
                </a:lnTo>
                <a:lnTo>
                  <a:pt x="1040" y="1148"/>
                </a:lnTo>
                <a:lnTo>
                  <a:pt x="1013" y="1141"/>
                </a:lnTo>
                <a:lnTo>
                  <a:pt x="983" y="1130"/>
                </a:lnTo>
                <a:lnTo>
                  <a:pt x="949" y="1121"/>
                </a:lnTo>
                <a:lnTo>
                  <a:pt x="923" y="1110"/>
                </a:lnTo>
                <a:lnTo>
                  <a:pt x="895" y="1098"/>
                </a:lnTo>
                <a:lnTo>
                  <a:pt x="865" y="1087"/>
                </a:lnTo>
                <a:lnTo>
                  <a:pt x="832" y="1075"/>
                </a:lnTo>
                <a:lnTo>
                  <a:pt x="803" y="1062"/>
                </a:lnTo>
                <a:lnTo>
                  <a:pt x="772" y="1048"/>
                </a:lnTo>
                <a:lnTo>
                  <a:pt x="746" y="1036"/>
                </a:lnTo>
                <a:lnTo>
                  <a:pt x="711" y="1017"/>
                </a:lnTo>
                <a:lnTo>
                  <a:pt x="680" y="1002"/>
                </a:lnTo>
                <a:lnTo>
                  <a:pt x="654" y="987"/>
                </a:lnTo>
                <a:lnTo>
                  <a:pt x="623" y="969"/>
                </a:lnTo>
                <a:lnTo>
                  <a:pt x="601" y="955"/>
                </a:lnTo>
                <a:lnTo>
                  <a:pt x="574" y="938"/>
                </a:lnTo>
                <a:lnTo>
                  <a:pt x="547" y="921"/>
                </a:lnTo>
                <a:lnTo>
                  <a:pt x="518" y="899"/>
                </a:lnTo>
                <a:lnTo>
                  <a:pt x="491" y="882"/>
                </a:lnTo>
                <a:lnTo>
                  <a:pt x="462" y="861"/>
                </a:lnTo>
                <a:lnTo>
                  <a:pt x="430" y="836"/>
                </a:lnTo>
                <a:lnTo>
                  <a:pt x="402" y="814"/>
                </a:lnTo>
                <a:lnTo>
                  <a:pt x="370" y="789"/>
                </a:lnTo>
                <a:lnTo>
                  <a:pt x="341" y="763"/>
                </a:lnTo>
                <a:lnTo>
                  <a:pt x="312" y="735"/>
                </a:lnTo>
                <a:lnTo>
                  <a:pt x="282" y="707"/>
                </a:lnTo>
                <a:lnTo>
                  <a:pt x="259" y="680"/>
                </a:lnTo>
                <a:lnTo>
                  <a:pt x="235" y="657"/>
                </a:lnTo>
                <a:lnTo>
                  <a:pt x="212" y="630"/>
                </a:lnTo>
                <a:lnTo>
                  <a:pt x="0" y="819"/>
                </a:lnTo>
                <a:lnTo>
                  <a:pt x="242" y="144"/>
                </a:lnTo>
                <a:lnTo>
                  <a:pt x="947" y="0"/>
                </a:lnTo>
                <a:lnTo>
                  <a:pt x="707" y="204"/>
                </a:lnTo>
                <a:lnTo>
                  <a:pt x="734" y="235"/>
                </a:lnTo>
                <a:lnTo>
                  <a:pt x="765" y="265"/>
                </a:lnTo>
                <a:lnTo>
                  <a:pt x="802" y="297"/>
                </a:lnTo>
                <a:lnTo>
                  <a:pt x="844" y="333"/>
                </a:lnTo>
                <a:lnTo>
                  <a:pt x="878" y="358"/>
                </a:lnTo>
                <a:lnTo>
                  <a:pt x="916" y="383"/>
                </a:lnTo>
                <a:lnTo>
                  <a:pt x="953" y="409"/>
                </a:lnTo>
                <a:lnTo>
                  <a:pt x="989" y="428"/>
                </a:lnTo>
                <a:lnTo>
                  <a:pt x="1028" y="446"/>
                </a:lnTo>
                <a:lnTo>
                  <a:pt x="1068" y="466"/>
                </a:lnTo>
                <a:lnTo>
                  <a:pt x="1107" y="482"/>
                </a:lnTo>
                <a:lnTo>
                  <a:pt x="1144" y="498"/>
                </a:lnTo>
                <a:lnTo>
                  <a:pt x="1181" y="511"/>
                </a:lnTo>
                <a:lnTo>
                  <a:pt x="1224" y="523"/>
                </a:lnTo>
                <a:lnTo>
                  <a:pt x="1268" y="534"/>
                </a:lnTo>
                <a:lnTo>
                  <a:pt x="1297" y="538"/>
                </a:lnTo>
                <a:lnTo>
                  <a:pt x="1519" y="561"/>
                </a:lnTo>
                <a:lnTo>
                  <a:pt x="1229" y="1188"/>
                </a:lnTo>
                <a:close/>
              </a:path>
            </a:pathLst>
          </a:custGeom>
          <a:solidFill>
            <a:schemeClr val="accent2"/>
          </a:solidFill>
          <a:ln w="22225">
            <a:solidFill>
              <a:srgbClr val="000000"/>
            </a:solidFill>
            <a:prstDash val="solid"/>
            <a:round/>
            <a:headEnd/>
            <a:tailEnd/>
          </a:ln>
        </p:spPr>
        <p:txBody>
          <a:bodyPr/>
          <a:lstStyle/>
          <a:p>
            <a:endParaRPr lang="en-US"/>
          </a:p>
        </p:txBody>
      </p:sp>
      <p:sp>
        <p:nvSpPr>
          <p:cNvPr id="5129" name="Freeform 1032"/>
          <p:cNvSpPr>
            <a:spLocks/>
          </p:cNvSpPr>
          <p:nvPr/>
        </p:nvSpPr>
        <p:spPr bwMode="auto">
          <a:xfrm>
            <a:off x="2836863" y="4827588"/>
            <a:ext cx="2351087" cy="1862137"/>
          </a:xfrm>
          <a:custGeom>
            <a:avLst/>
            <a:gdLst>
              <a:gd name="T0" fmla="*/ 2147483647 w 1481"/>
              <a:gd name="T1" fmla="*/ 0 h 1173"/>
              <a:gd name="T2" fmla="*/ 2147483647 w 1481"/>
              <a:gd name="T3" fmla="*/ 2147483647 h 1173"/>
              <a:gd name="T4" fmla="*/ 2147483647 w 1481"/>
              <a:gd name="T5" fmla="*/ 2147483647 h 1173"/>
              <a:gd name="T6" fmla="*/ 2147483647 w 1481"/>
              <a:gd name="T7" fmla="*/ 2147483647 h 1173"/>
              <a:gd name="T8" fmla="*/ 2147483647 w 1481"/>
              <a:gd name="T9" fmla="*/ 2147483647 h 1173"/>
              <a:gd name="T10" fmla="*/ 2147483647 w 1481"/>
              <a:gd name="T11" fmla="*/ 2147483647 h 1173"/>
              <a:gd name="T12" fmla="*/ 2147483647 w 1481"/>
              <a:gd name="T13" fmla="*/ 2147483647 h 1173"/>
              <a:gd name="T14" fmla="*/ 2147483647 w 1481"/>
              <a:gd name="T15" fmla="*/ 2147483647 h 1173"/>
              <a:gd name="T16" fmla="*/ 2147483647 w 1481"/>
              <a:gd name="T17" fmla="*/ 2147483647 h 1173"/>
              <a:gd name="T18" fmla="*/ 2147483647 w 1481"/>
              <a:gd name="T19" fmla="*/ 2147483647 h 1173"/>
              <a:gd name="T20" fmla="*/ 2147483647 w 1481"/>
              <a:gd name="T21" fmla="*/ 2147483647 h 1173"/>
              <a:gd name="T22" fmla="*/ 2147483647 w 1481"/>
              <a:gd name="T23" fmla="*/ 2147483647 h 1173"/>
              <a:gd name="T24" fmla="*/ 2147483647 w 1481"/>
              <a:gd name="T25" fmla="*/ 2147483647 h 1173"/>
              <a:gd name="T26" fmla="*/ 2147483647 w 1481"/>
              <a:gd name="T27" fmla="*/ 2147483647 h 1173"/>
              <a:gd name="T28" fmla="*/ 2147483647 w 1481"/>
              <a:gd name="T29" fmla="*/ 2147483647 h 1173"/>
              <a:gd name="T30" fmla="*/ 2147483647 w 1481"/>
              <a:gd name="T31" fmla="*/ 2147483647 h 1173"/>
              <a:gd name="T32" fmla="*/ 2147483647 w 1481"/>
              <a:gd name="T33" fmla="*/ 2147483647 h 1173"/>
              <a:gd name="T34" fmla="*/ 2147483647 w 1481"/>
              <a:gd name="T35" fmla="*/ 2147483647 h 1173"/>
              <a:gd name="T36" fmla="*/ 2147483647 w 1481"/>
              <a:gd name="T37" fmla="*/ 2147483647 h 1173"/>
              <a:gd name="T38" fmla="*/ 2147483647 w 1481"/>
              <a:gd name="T39" fmla="*/ 2147483647 h 1173"/>
              <a:gd name="T40" fmla="*/ 2147483647 w 1481"/>
              <a:gd name="T41" fmla="*/ 2147483647 h 1173"/>
              <a:gd name="T42" fmla="*/ 2147483647 w 1481"/>
              <a:gd name="T43" fmla="*/ 2147483647 h 1173"/>
              <a:gd name="T44" fmla="*/ 2147483647 w 1481"/>
              <a:gd name="T45" fmla="*/ 2147483647 h 1173"/>
              <a:gd name="T46" fmla="*/ 2147483647 w 1481"/>
              <a:gd name="T47" fmla="*/ 2147483647 h 1173"/>
              <a:gd name="T48" fmla="*/ 2147483647 w 1481"/>
              <a:gd name="T49" fmla="*/ 2147483647 h 1173"/>
              <a:gd name="T50" fmla="*/ 2147483647 w 1481"/>
              <a:gd name="T51" fmla="*/ 2147483647 h 1173"/>
              <a:gd name="T52" fmla="*/ 2147483647 w 1481"/>
              <a:gd name="T53" fmla="*/ 2147483647 h 1173"/>
              <a:gd name="T54" fmla="*/ 2147483647 w 1481"/>
              <a:gd name="T55" fmla="*/ 2147483647 h 1173"/>
              <a:gd name="T56" fmla="*/ 2147483647 w 1481"/>
              <a:gd name="T57" fmla="*/ 2147483647 h 1173"/>
              <a:gd name="T58" fmla="*/ 2147483647 w 1481"/>
              <a:gd name="T59" fmla="*/ 2147483647 h 1173"/>
              <a:gd name="T60" fmla="*/ 2147483647 w 1481"/>
              <a:gd name="T61" fmla="*/ 2147483647 h 1173"/>
              <a:gd name="T62" fmla="*/ 2147483647 w 1481"/>
              <a:gd name="T63" fmla="*/ 2147483647 h 1173"/>
              <a:gd name="T64" fmla="*/ 2147483647 w 1481"/>
              <a:gd name="T65" fmla="*/ 2147483647 h 1173"/>
              <a:gd name="T66" fmla="*/ 2147483647 w 1481"/>
              <a:gd name="T67" fmla="*/ 2147483647 h 1173"/>
              <a:gd name="T68" fmla="*/ 2147483647 w 1481"/>
              <a:gd name="T69" fmla="*/ 2147483647 h 1173"/>
              <a:gd name="T70" fmla="*/ 2147483647 w 1481"/>
              <a:gd name="T71" fmla="*/ 2147483647 h 1173"/>
              <a:gd name="T72" fmla="*/ 2147483647 w 1481"/>
              <a:gd name="T73" fmla="*/ 2147483647 h 1173"/>
              <a:gd name="T74" fmla="*/ 2147483647 w 1481"/>
              <a:gd name="T75" fmla="*/ 2147483647 h 1173"/>
              <a:gd name="T76" fmla="*/ 2147483647 w 1481"/>
              <a:gd name="T77" fmla="*/ 2147483647 h 1173"/>
              <a:gd name="T78" fmla="*/ 2147483647 w 1481"/>
              <a:gd name="T79" fmla="*/ 2147483647 h 1173"/>
              <a:gd name="T80" fmla="*/ 2147483647 w 1481"/>
              <a:gd name="T81" fmla="*/ 2147483647 h 1173"/>
              <a:gd name="T82" fmla="*/ 2147483647 w 1481"/>
              <a:gd name="T83" fmla="*/ 2147483647 h 1173"/>
              <a:gd name="T84" fmla="*/ 2147483647 w 1481"/>
              <a:gd name="T85" fmla="*/ 2147483647 h 1173"/>
              <a:gd name="T86" fmla="*/ 2147483647 w 1481"/>
              <a:gd name="T87" fmla="*/ 2147483647 h 1173"/>
              <a:gd name="T88" fmla="*/ 2147483647 w 1481"/>
              <a:gd name="T89" fmla="*/ 2147483647 h 1173"/>
              <a:gd name="T90" fmla="*/ 2147483647 w 1481"/>
              <a:gd name="T91" fmla="*/ 2147483647 h 1173"/>
              <a:gd name="T92" fmla="*/ 2147483647 w 1481"/>
              <a:gd name="T93" fmla="*/ 2147483647 h 1173"/>
              <a:gd name="T94" fmla="*/ 2147483647 w 1481"/>
              <a:gd name="T95" fmla="*/ 2147483647 h 1173"/>
              <a:gd name="T96" fmla="*/ 2147483647 w 1481"/>
              <a:gd name="T97" fmla="*/ 2147483647 h 1173"/>
              <a:gd name="T98" fmla="*/ 2147483647 w 1481"/>
              <a:gd name="T99" fmla="*/ 2147483647 h 1173"/>
              <a:gd name="T100" fmla="*/ 2147483647 w 1481"/>
              <a:gd name="T101" fmla="*/ 2147483647 h 1173"/>
              <a:gd name="T102" fmla="*/ 2147483647 w 1481"/>
              <a:gd name="T103" fmla="*/ 2147483647 h 1173"/>
              <a:gd name="T104" fmla="*/ 2147483647 w 1481"/>
              <a:gd name="T105" fmla="*/ 2147483647 h 1173"/>
              <a:gd name="T106" fmla="*/ 2147483647 w 1481"/>
              <a:gd name="T107" fmla="*/ 2147483647 h 1173"/>
              <a:gd name="T108" fmla="*/ 2147483647 w 1481"/>
              <a:gd name="T109" fmla="*/ 2147483647 h 1173"/>
              <a:gd name="T110" fmla="*/ 2147483647 w 1481"/>
              <a:gd name="T111" fmla="*/ 2147483647 h 1173"/>
              <a:gd name="T112" fmla="*/ 2147483647 w 1481"/>
              <a:gd name="T113" fmla="*/ 2147483647 h 1173"/>
              <a:gd name="T114" fmla="*/ 0 w 1481"/>
              <a:gd name="T115" fmla="*/ 2147483647 h 1173"/>
              <a:gd name="T116" fmla="*/ 2147483647 w 1481"/>
              <a:gd name="T117" fmla="*/ 0 h 11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1"/>
              <a:gd name="T178" fmla="*/ 0 h 1173"/>
              <a:gd name="T179" fmla="*/ 1481 w 1481"/>
              <a:gd name="T180" fmla="*/ 1173 h 11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1" h="1173">
                <a:moveTo>
                  <a:pt x="541" y="0"/>
                </a:moveTo>
                <a:lnTo>
                  <a:pt x="431" y="292"/>
                </a:lnTo>
                <a:lnTo>
                  <a:pt x="467" y="307"/>
                </a:lnTo>
                <a:lnTo>
                  <a:pt x="502" y="320"/>
                </a:lnTo>
                <a:lnTo>
                  <a:pt x="535" y="328"/>
                </a:lnTo>
                <a:lnTo>
                  <a:pt x="565" y="337"/>
                </a:lnTo>
                <a:lnTo>
                  <a:pt x="598" y="346"/>
                </a:lnTo>
                <a:lnTo>
                  <a:pt x="636" y="353"/>
                </a:lnTo>
                <a:lnTo>
                  <a:pt x="671" y="358"/>
                </a:lnTo>
                <a:lnTo>
                  <a:pt x="705" y="363"/>
                </a:lnTo>
                <a:lnTo>
                  <a:pt x="745" y="369"/>
                </a:lnTo>
                <a:lnTo>
                  <a:pt x="787" y="371"/>
                </a:lnTo>
                <a:lnTo>
                  <a:pt x="862" y="371"/>
                </a:lnTo>
                <a:lnTo>
                  <a:pt x="902" y="369"/>
                </a:lnTo>
                <a:lnTo>
                  <a:pt x="936" y="368"/>
                </a:lnTo>
                <a:lnTo>
                  <a:pt x="973" y="362"/>
                </a:lnTo>
                <a:lnTo>
                  <a:pt x="1011" y="355"/>
                </a:lnTo>
                <a:lnTo>
                  <a:pt x="1044" y="348"/>
                </a:lnTo>
                <a:lnTo>
                  <a:pt x="1086" y="340"/>
                </a:lnTo>
                <a:lnTo>
                  <a:pt x="1333" y="271"/>
                </a:lnTo>
                <a:lnTo>
                  <a:pt x="1481" y="895"/>
                </a:lnTo>
                <a:lnTo>
                  <a:pt x="1446" y="909"/>
                </a:lnTo>
                <a:lnTo>
                  <a:pt x="1413" y="921"/>
                </a:lnTo>
                <a:lnTo>
                  <a:pt x="1383" y="931"/>
                </a:lnTo>
                <a:lnTo>
                  <a:pt x="1352" y="942"/>
                </a:lnTo>
                <a:lnTo>
                  <a:pt x="1323" y="950"/>
                </a:lnTo>
                <a:lnTo>
                  <a:pt x="1291" y="961"/>
                </a:lnTo>
                <a:lnTo>
                  <a:pt x="1263" y="968"/>
                </a:lnTo>
                <a:lnTo>
                  <a:pt x="1233" y="975"/>
                </a:lnTo>
                <a:lnTo>
                  <a:pt x="1203" y="982"/>
                </a:lnTo>
                <a:lnTo>
                  <a:pt x="1170" y="990"/>
                </a:lnTo>
                <a:lnTo>
                  <a:pt x="1132" y="995"/>
                </a:lnTo>
                <a:lnTo>
                  <a:pt x="1101" y="1001"/>
                </a:lnTo>
                <a:lnTo>
                  <a:pt x="1066" y="1008"/>
                </a:lnTo>
                <a:lnTo>
                  <a:pt x="1030" y="1014"/>
                </a:lnTo>
                <a:lnTo>
                  <a:pt x="992" y="1015"/>
                </a:lnTo>
                <a:lnTo>
                  <a:pt x="950" y="1019"/>
                </a:lnTo>
                <a:lnTo>
                  <a:pt x="910" y="1022"/>
                </a:lnTo>
                <a:lnTo>
                  <a:pt x="872" y="1022"/>
                </a:lnTo>
                <a:lnTo>
                  <a:pt x="830" y="1022"/>
                </a:lnTo>
                <a:lnTo>
                  <a:pt x="778" y="1022"/>
                </a:lnTo>
                <a:lnTo>
                  <a:pt x="731" y="1019"/>
                </a:lnTo>
                <a:lnTo>
                  <a:pt x="698" y="1018"/>
                </a:lnTo>
                <a:lnTo>
                  <a:pt x="662" y="1014"/>
                </a:lnTo>
                <a:lnTo>
                  <a:pt x="623" y="1013"/>
                </a:lnTo>
                <a:lnTo>
                  <a:pt x="580" y="1006"/>
                </a:lnTo>
                <a:lnTo>
                  <a:pt x="544" y="999"/>
                </a:lnTo>
                <a:lnTo>
                  <a:pt x="507" y="992"/>
                </a:lnTo>
                <a:lnTo>
                  <a:pt x="464" y="983"/>
                </a:lnTo>
                <a:lnTo>
                  <a:pt x="431" y="974"/>
                </a:lnTo>
                <a:lnTo>
                  <a:pt x="389" y="966"/>
                </a:lnTo>
                <a:lnTo>
                  <a:pt x="354" y="954"/>
                </a:lnTo>
                <a:lnTo>
                  <a:pt x="317" y="942"/>
                </a:lnTo>
                <a:lnTo>
                  <a:pt x="279" y="930"/>
                </a:lnTo>
                <a:lnTo>
                  <a:pt x="232" y="914"/>
                </a:lnTo>
                <a:lnTo>
                  <a:pt x="185" y="897"/>
                </a:lnTo>
                <a:lnTo>
                  <a:pt x="71" y="1173"/>
                </a:lnTo>
                <a:lnTo>
                  <a:pt x="0" y="480"/>
                </a:lnTo>
                <a:lnTo>
                  <a:pt x="541" y="0"/>
                </a:lnTo>
                <a:close/>
              </a:path>
            </a:pathLst>
          </a:custGeom>
          <a:solidFill>
            <a:srgbClr val="339933"/>
          </a:solidFill>
          <a:ln w="22225">
            <a:solidFill>
              <a:srgbClr val="000000"/>
            </a:solidFill>
            <a:prstDash val="solid"/>
            <a:round/>
            <a:headEnd/>
            <a:tailEnd/>
          </a:ln>
        </p:spPr>
        <p:txBody>
          <a:bodyPr/>
          <a:lstStyle/>
          <a:p>
            <a:endParaRPr lang="en-US"/>
          </a:p>
        </p:txBody>
      </p:sp>
      <p:sp>
        <p:nvSpPr>
          <p:cNvPr id="5130" name="Freeform 1033"/>
          <p:cNvSpPr>
            <a:spLocks/>
          </p:cNvSpPr>
          <p:nvPr/>
        </p:nvSpPr>
        <p:spPr bwMode="auto">
          <a:xfrm>
            <a:off x="4646613" y="4597400"/>
            <a:ext cx="2605087" cy="2260600"/>
          </a:xfrm>
          <a:custGeom>
            <a:avLst/>
            <a:gdLst>
              <a:gd name="T0" fmla="*/ 2147483647 w 1641"/>
              <a:gd name="T1" fmla="*/ 2147483647 h 1424"/>
              <a:gd name="T2" fmla="*/ 2147483647 w 1641"/>
              <a:gd name="T3" fmla="*/ 2147483647 h 1424"/>
              <a:gd name="T4" fmla="*/ 2147483647 w 1641"/>
              <a:gd name="T5" fmla="*/ 2147483647 h 1424"/>
              <a:gd name="T6" fmla="*/ 2147483647 w 1641"/>
              <a:gd name="T7" fmla="*/ 2147483647 h 1424"/>
              <a:gd name="T8" fmla="*/ 2147483647 w 1641"/>
              <a:gd name="T9" fmla="*/ 2147483647 h 1424"/>
              <a:gd name="T10" fmla="*/ 2147483647 w 1641"/>
              <a:gd name="T11" fmla="*/ 2147483647 h 1424"/>
              <a:gd name="T12" fmla="*/ 2147483647 w 1641"/>
              <a:gd name="T13" fmla="*/ 2147483647 h 1424"/>
              <a:gd name="T14" fmla="*/ 2147483647 w 1641"/>
              <a:gd name="T15" fmla="*/ 2147483647 h 1424"/>
              <a:gd name="T16" fmla="*/ 2147483647 w 1641"/>
              <a:gd name="T17" fmla="*/ 2147483647 h 1424"/>
              <a:gd name="T18" fmla="*/ 2147483647 w 1641"/>
              <a:gd name="T19" fmla="*/ 2147483647 h 1424"/>
              <a:gd name="T20" fmla="*/ 2147483647 w 1641"/>
              <a:gd name="T21" fmla="*/ 2147483647 h 1424"/>
              <a:gd name="T22" fmla="*/ 2147483647 w 1641"/>
              <a:gd name="T23" fmla="*/ 2147483647 h 1424"/>
              <a:gd name="T24" fmla="*/ 2147483647 w 1641"/>
              <a:gd name="T25" fmla="*/ 2147483647 h 1424"/>
              <a:gd name="T26" fmla="*/ 2147483647 w 1641"/>
              <a:gd name="T27" fmla="*/ 2147483647 h 1424"/>
              <a:gd name="T28" fmla="*/ 2147483647 w 1641"/>
              <a:gd name="T29" fmla="*/ 2147483647 h 1424"/>
              <a:gd name="T30" fmla="*/ 2147483647 w 1641"/>
              <a:gd name="T31" fmla="*/ 2147483647 h 1424"/>
              <a:gd name="T32" fmla="*/ 2147483647 w 1641"/>
              <a:gd name="T33" fmla="*/ 2147483647 h 1424"/>
              <a:gd name="T34" fmla="*/ 2147483647 w 1641"/>
              <a:gd name="T35" fmla="*/ 2147483647 h 1424"/>
              <a:gd name="T36" fmla="*/ 2147483647 w 1641"/>
              <a:gd name="T37" fmla="*/ 2147483647 h 1424"/>
              <a:gd name="T38" fmla="*/ 2147483647 w 1641"/>
              <a:gd name="T39" fmla="*/ 2147483647 h 1424"/>
              <a:gd name="T40" fmla="*/ 2147483647 w 1641"/>
              <a:gd name="T41" fmla="*/ 2147483647 h 1424"/>
              <a:gd name="T42" fmla="*/ 2147483647 w 1641"/>
              <a:gd name="T43" fmla="*/ 2147483647 h 1424"/>
              <a:gd name="T44" fmla="*/ 2147483647 w 1641"/>
              <a:gd name="T45" fmla="*/ 2147483647 h 1424"/>
              <a:gd name="T46" fmla="*/ 2147483647 w 1641"/>
              <a:gd name="T47" fmla="*/ 2147483647 h 1424"/>
              <a:gd name="T48" fmla="*/ 2147483647 w 1641"/>
              <a:gd name="T49" fmla="*/ 2147483647 h 1424"/>
              <a:gd name="T50" fmla="*/ 2147483647 w 1641"/>
              <a:gd name="T51" fmla="*/ 2147483647 h 1424"/>
              <a:gd name="T52" fmla="*/ 2147483647 w 1641"/>
              <a:gd name="T53" fmla="*/ 2147483647 h 1424"/>
              <a:gd name="T54" fmla="*/ 2147483647 w 1641"/>
              <a:gd name="T55" fmla="*/ 2147483647 h 1424"/>
              <a:gd name="T56" fmla="*/ 2147483647 w 1641"/>
              <a:gd name="T57" fmla="*/ 2147483647 h 1424"/>
              <a:gd name="T58" fmla="*/ 2147483647 w 1641"/>
              <a:gd name="T59" fmla="*/ 2147483647 h 1424"/>
              <a:gd name="T60" fmla="*/ 2147483647 w 1641"/>
              <a:gd name="T61" fmla="*/ 2147483647 h 1424"/>
              <a:gd name="T62" fmla="*/ 2147483647 w 1641"/>
              <a:gd name="T63" fmla="*/ 2147483647 h 1424"/>
              <a:gd name="T64" fmla="*/ 2147483647 w 1641"/>
              <a:gd name="T65" fmla="*/ 2147483647 h 1424"/>
              <a:gd name="T66" fmla="*/ 2147483647 w 1641"/>
              <a:gd name="T67" fmla="*/ 2147483647 h 1424"/>
              <a:gd name="T68" fmla="*/ 0 w 1641"/>
              <a:gd name="T69" fmla="*/ 2147483647 h 1424"/>
              <a:gd name="T70" fmla="*/ 2147483647 w 1641"/>
              <a:gd name="T71" fmla="*/ 2147483647 h 1424"/>
              <a:gd name="T72" fmla="*/ 2147483647 w 1641"/>
              <a:gd name="T73" fmla="*/ 2147483647 h 1424"/>
              <a:gd name="T74" fmla="*/ 2147483647 w 1641"/>
              <a:gd name="T75" fmla="*/ 2147483647 h 1424"/>
              <a:gd name="T76" fmla="*/ 2147483647 w 1641"/>
              <a:gd name="T77" fmla="*/ 2147483647 h 1424"/>
              <a:gd name="T78" fmla="*/ 2147483647 w 1641"/>
              <a:gd name="T79" fmla="*/ 2147483647 h 1424"/>
              <a:gd name="T80" fmla="*/ 2147483647 w 1641"/>
              <a:gd name="T81" fmla="*/ 2147483647 h 1424"/>
              <a:gd name="T82" fmla="*/ 2147483647 w 1641"/>
              <a:gd name="T83" fmla="*/ 2147483647 h 1424"/>
              <a:gd name="T84" fmla="*/ 2147483647 w 1641"/>
              <a:gd name="T85" fmla="*/ 2147483647 h 1424"/>
              <a:gd name="T86" fmla="*/ 2147483647 w 1641"/>
              <a:gd name="T87" fmla="*/ 2147483647 h 1424"/>
              <a:gd name="T88" fmla="*/ 2147483647 w 1641"/>
              <a:gd name="T89" fmla="*/ 2147483647 h 1424"/>
              <a:gd name="T90" fmla="*/ 2147483647 w 1641"/>
              <a:gd name="T91" fmla="*/ 2147483647 h 1424"/>
              <a:gd name="T92" fmla="*/ 2147483647 w 1641"/>
              <a:gd name="T93" fmla="*/ 2147483647 h 1424"/>
              <a:gd name="T94" fmla="*/ 2147483647 w 1641"/>
              <a:gd name="T95" fmla="*/ 2147483647 h 1424"/>
              <a:gd name="T96" fmla="*/ 2147483647 w 1641"/>
              <a:gd name="T97" fmla="*/ 2147483647 h 1424"/>
              <a:gd name="T98" fmla="*/ 2147483647 w 1641"/>
              <a:gd name="T99" fmla="*/ 2147483647 h 1424"/>
              <a:gd name="T100" fmla="*/ 2147483647 w 1641"/>
              <a:gd name="T101" fmla="*/ 2147483647 h 1424"/>
              <a:gd name="T102" fmla="*/ 2147483647 w 1641"/>
              <a:gd name="T103" fmla="*/ 2147483647 h 1424"/>
              <a:gd name="T104" fmla="*/ 2147483647 w 1641"/>
              <a:gd name="T105" fmla="*/ 2147483647 h 1424"/>
              <a:gd name="T106" fmla="*/ 2147483647 w 1641"/>
              <a:gd name="T107" fmla="*/ 2147483647 h 1424"/>
              <a:gd name="T108" fmla="*/ 2147483647 w 1641"/>
              <a:gd name="T109" fmla="*/ 0 h 1424"/>
              <a:gd name="T110" fmla="*/ 2147483647 w 1641"/>
              <a:gd name="T111" fmla="*/ 2147483647 h 1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1"/>
              <a:gd name="T169" fmla="*/ 0 h 1424"/>
              <a:gd name="T170" fmla="*/ 1641 w 1641"/>
              <a:gd name="T171" fmla="*/ 1424 h 1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1" h="1424">
                <a:moveTo>
                  <a:pt x="1641" y="568"/>
                </a:moveTo>
                <a:lnTo>
                  <a:pt x="1450" y="678"/>
                </a:lnTo>
                <a:lnTo>
                  <a:pt x="1431" y="697"/>
                </a:lnTo>
                <a:lnTo>
                  <a:pt x="1409" y="715"/>
                </a:lnTo>
                <a:lnTo>
                  <a:pt x="1389" y="734"/>
                </a:lnTo>
                <a:lnTo>
                  <a:pt x="1366" y="751"/>
                </a:lnTo>
                <a:lnTo>
                  <a:pt x="1342" y="769"/>
                </a:lnTo>
                <a:lnTo>
                  <a:pt x="1321" y="786"/>
                </a:lnTo>
                <a:lnTo>
                  <a:pt x="1295" y="803"/>
                </a:lnTo>
                <a:lnTo>
                  <a:pt x="1265" y="820"/>
                </a:lnTo>
                <a:lnTo>
                  <a:pt x="1236" y="840"/>
                </a:lnTo>
                <a:lnTo>
                  <a:pt x="1212" y="856"/>
                </a:lnTo>
                <a:lnTo>
                  <a:pt x="1185" y="869"/>
                </a:lnTo>
                <a:lnTo>
                  <a:pt x="1152" y="888"/>
                </a:lnTo>
                <a:lnTo>
                  <a:pt x="1122" y="906"/>
                </a:lnTo>
                <a:lnTo>
                  <a:pt x="1092" y="922"/>
                </a:lnTo>
                <a:lnTo>
                  <a:pt x="1060" y="937"/>
                </a:lnTo>
                <a:lnTo>
                  <a:pt x="1033" y="950"/>
                </a:lnTo>
                <a:lnTo>
                  <a:pt x="994" y="966"/>
                </a:lnTo>
                <a:lnTo>
                  <a:pt x="962" y="982"/>
                </a:lnTo>
                <a:lnTo>
                  <a:pt x="932" y="993"/>
                </a:lnTo>
                <a:lnTo>
                  <a:pt x="896" y="1005"/>
                </a:lnTo>
                <a:lnTo>
                  <a:pt x="871" y="1013"/>
                </a:lnTo>
                <a:lnTo>
                  <a:pt x="839" y="1023"/>
                </a:lnTo>
                <a:lnTo>
                  <a:pt x="806" y="1033"/>
                </a:lnTo>
                <a:lnTo>
                  <a:pt x="771" y="1044"/>
                </a:lnTo>
                <a:lnTo>
                  <a:pt x="739" y="1052"/>
                </a:lnTo>
                <a:lnTo>
                  <a:pt x="703" y="1060"/>
                </a:lnTo>
                <a:lnTo>
                  <a:pt x="660" y="1069"/>
                </a:lnTo>
                <a:lnTo>
                  <a:pt x="622" y="1077"/>
                </a:lnTo>
                <a:lnTo>
                  <a:pt x="583" y="1084"/>
                </a:lnTo>
                <a:lnTo>
                  <a:pt x="540" y="1093"/>
                </a:lnTo>
                <a:lnTo>
                  <a:pt x="499" y="1096"/>
                </a:lnTo>
                <a:lnTo>
                  <a:pt x="584" y="1424"/>
                </a:lnTo>
                <a:lnTo>
                  <a:pt x="0" y="786"/>
                </a:lnTo>
                <a:lnTo>
                  <a:pt x="180" y="135"/>
                </a:lnTo>
                <a:lnTo>
                  <a:pt x="262" y="379"/>
                </a:lnTo>
                <a:lnTo>
                  <a:pt x="300" y="378"/>
                </a:lnTo>
                <a:lnTo>
                  <a:pt x="339" y="376"/>
                </a:lnTo>
                <a:lnTo>
                  <a:pt x="391" y="373"/>
                </a:lnTo>
                <a:lnTo>
                  <a:pt x="442" y="369"/>
                </a:lnTo>
                <a:lnTo>
                  <a:pt x="496" y="358"/>
                </a:lnTo>
                <a:lnTo>
                  <a:pt x="541" y="348"/>
                </a:lnTo>
                <a:lnTo>
                  <a:pt x="587" y="334"/>
                </a:lnTo>
                <a:lnTo>
                  <a:pt x="634" y="321"/>
                </a:lnTo>
                <a:lnTo>
                  <a:pt x="672" y="306"/>
                </a:lnTo>
                <a:lnTo>
                  <a:pt x="713" y="287"/>
                </a:lnTo>
                <a:lnTo>
                  <a:pt x="757" y="266"/>
                </a:lnTo>
                <a:lnTo>
                  <a:pt x="795" y="247"/>
                </a:lnTo>
                <a:lnTo>
                  <a:pt x="834" y="225"/>
                </a:lnTo>
                <a:lnTo>
                  <a:pt x="867" y="206"/>
                </a:lnTo>
                <a:lnTo>
                  <a:pt x="906" y="177"/>
                </a:lnTo>
                <a:lnTo>
                  <a:pt x="943" y="150"/>
                </a:lnTo>
                <a:lnTo>
                  <a:pt x="964" y="128"/>
                </a:lnTo>
                <a:lnTo>
                  <a:pt x="1072" y="0"/>
                </a:lnTo>
                <a:lnTo>
                  <a:pt x="1641" y="568"/>
                </a:lnTo>
                <a:close/>
              </a:path>
            </a:pathLst>
          </a:custGeom>
          <a:solidFill>
            <a:srgbClr val="FFCC00"/>
          </a:solidFill>
          <a:ln w="22225">
            <a:solidFill>
              <a:srgbClr val="000000"/>
            </a:solidFill>
            <a:prstDash val="solid"/>
            <a:round/>
            <a:headEnd/>
            <a:tailEnd/>
          </a:ln>
        </p:spPr>
        <p:txBody>
          <a:bodyPr/>
          <a:lstStyle/>
          <a:p>
            <a:endParaRPr lang="en-US"/>
          </a:p>
        </p:txBody>
      </p:sp>
      <p:sp>
        <p:nvSpPr>
          <p:cNvPr id="5131" name="Freeform 1034"/>
          <p:cNvSpPr>
            <a:spLocks/>
          </p:cNvSpPr>
          <p:nvPr/>
        </p:nvSpPr>
        <p:spPr bwMode="auto">
          <a:xfrm>
            <a:off x="6229350" y="3390900"/>
            <a:ext cx="1916113" cy="2282825"/>
          </a:xfrm>
          <a:custGeom>
            <a:avLst/>
            <a:gdLst>
              <a:gd name="T0" fmla="*/ 0 w 1150"/>
              <a:gd name="T1" fmla="*/ 2147483647 h 1438"/>
              <a:gd name="T2" fmla="*/ 2147483647 w 1150"/>
              <a:gd name="T3" fmla="*/ 2147483647 h 1438"/>
              <a:gd name="T4" fmla="*/ 2147483647 w 1150"/>
              <a:gd name="T5" fmla="*/ 2147483647 h 1438"/>
              <a:gd name="T6" fmla="*/ 2147483647 w 1150"/>
              <a:gd name="T7" fmla="*/ 2147483647 h 1438"/>
              <a:gd name="T8" fmla="*/ 2147483647 w 1150"/>
              <a:gd name="T9" fmla="*/ 2147483647 h 1438"/>
              <a:gd name="T10" fmla="*/ 2147483647 w 1150"/>
              <a:gd name="T11" fmla="*/ 2147483647 h 1438"/>
              <a:gd name="T12" fmla="*/ 2147483647 w 1150"/>
              <a:gd name="T13" fmla="*/ 2147483647 h 1438"/>
              <a:gd name="T14" fmla="*/ 2147483647 w 1150"/>
              <a:gd name="T15" fmla="*/ 2147483647 h 1438"/>
              <a:gd name="T16" fmla="*/ 2147483647 w 1150"/>
              <a:gd name="T17" fmla="*/ 2147483647 h 1438"/>
              <a:gd name="T18" fmla="*/ 2147483647 w 1150"/>
              <a:gd name="T19" fmla="*/ 2147483647 h 1438"/>
              <a:gd name="T20" fmla="*/ 2147483647 w 1150"/>
              <a:gd name="T21" fmla="*/ 2147483647 h 1438"/>
              <a:gd name="T22" fmla="*/ 2147483647 w 1150"/>
              <a:gd name="T23" fmla="*/ 2147483647 h 1438"/>
              <a:gd name="T24" fmla="*/ 2147483647 w 1150"/>
              <a:gd name="T25" fmla="*/ 2147483647 h 1438"/>
              <a:gd name="T26" fmla="*/ 2147483647 w 1150"/>
              <a:gd name="T27" fmla="*/ 2147483647 h 1438"/>
              <a:gd name="T28" fmla="*/ 2147483647 w 1150"/>
              <a:gd name="T29" fmla="*/ 2147483647 h 1438"/>
              <a:gd name="T30" fmla="*/ 2147483647 w 1150"/>
              <a:gd name="T31" fmla="*/ 2147483647 h 1438"/>
              <a:gd name="T32" fmla="*/ 2147483647 w 1150"/>
              <a:gd name="T33" fmla="*/ 2147483647 h 1438"/>
              <a:gd name="T34" fmla="*/ 2147483647 w 1150"/>
              <a:gd name="T35" fmla="*/ 2147483647 h 1438"/>
              <a:gd name="T36" fmla="*/ 2147483647 w 1150"/>
              <a:gd name="T37" fmla="*/ 0 h 1438"/>
              <a:gd name="T38" fmla="*/ 2147483647 w 1150"/>
              <a:gd name="T39" fmla="*/ 2147483647 h 1438"/>
              <a:gd name="T40" fmla="*/ 2147483647 w 1150"/>
              <a:gd name="T41" fmla="*/ 2147483647 h 1438"/>
              <a:gd name="T42" fmla="*/ 2147483647 w 1150"/>
              <a:gd name="T43" fmla="*/ 2147483647 h 1438"/>
              <a:gd name="T44" fmla="*/ 2147483647 w 1150"/>
              <a:gd name="T45" fmla="*/ 2147483647 h 1438"/>
              <a:gd name="T46" fmla="*/ 2147483647 w 1150"/>
              <a:gd name="T47" fmla="*/ 2147483647 h 1438"/>
              <a:gd name="T48" fmla="*/ 2147483647 w 1150"/>
              <a:gd name="T49" fmla="*/ 2147483647 h 1438"/>
              <a:gd name="T50" fmla="*/ 2147483647 w 1150"/>
              <a:gd name="T51" fmla="*/ 2147483647 h 1438"/>
              <a:gd name="T52" fmla="*/ 2147483647 w 1150"/>
              <a:gd name="T53" fmla="*/ 2147483647 h 1438"/>
              <a:gd name="T54" fmla="*/ 2147483647 w 1150"/>
              <a:gd name="T55" fmla="*/ 2147483647 h 1438"/>
              <a:gd name="T56" fmla="*/ 2147483647 w 1150"/>
              <a:gd name="T57" fmla="*/ 2147483647 h 1438"/>
              <a:gd name="T58" fmla="*/ 2147483647 w 1150"/>
              <a:gd name="T59" fmla="*/ 2147483647 h 1438"/>
              <a:gd name="T60" fmla="*/ 2147483647 w 1150"/>
              <a:gd name="T61" fmla="*/ 2147483647 h 1438"/>
              <a:gd name="T62" fmla="*/ 2147483647 w 1150"/>
              <a:gd name="T63" fmla="*/ 2147483647 h 1438"/>
              <a:gd name="T64" fmla="*/ 2147483647 w 1150"/>
              <a:gd name="T65" fmla="*/ 2147483647 h 1438"/>
              <a:gd name="T66" fmla="*/ 2147483647 w 1150"/>
              <a:gd name="T67" fmla="*/ 2147483647 h 1438"/>
              <a:gd name="T68" fmla="*/ 2147483647 w 1150"/>
              <a:gd name="T69" fmla="*/ 2147483647 h 1438"/>
              <a:gd name="T70" fmla="*/ 2147483647 w 1150"/>
              <a:gd name="T71" fmla="*/ 2147483647 h 1438"/>
              <a:gd name="T72" fmla="*/ 2147483647 w 1150"/>
              <a:gd name="T73" fmla="*/ 2147483647 h 1438"/>
              <a:gd name="T74" fmla="*/ 2147483647 w 1150"/>
              <a:gd name="T75" fmla="*/ 2147483647 h 1438"/>
              <a:gd name="T76" fmla="*/ 2147483647 w 1150"/>
              <a:gd name="T77" fmla="*/ 2147483647 h 1438"/>
              <a:gd name="T78" fmla="*/ 2147483647 w 1150"/>
              <a:gd name="T79" fmla="*/ 2147483647 h 1438"/>
              <a:gd name="T80" fmla="*/ 2147483647 w 1150"/>
              <a:gd name="T81" fmla="*/ 2147483647 h 1438"/>
              <a:gd name="T82" fmla="*/ 2147483647 w 1150"/>
              <a:gd name="T83" fmla="*/ 2147483647 h 1438"/>
              <a:gd name="T84" fmla="*/ 2147483647 w 1150"/>
              <a:gd name="T85" fmla="*/ 2147483647 h 1438"/>
              <a:gd name="T86" fmla="*/ 2147483647 w 1150"/>
              <a:gd name="T87" fmla="*/ 2147483647 h 1438"/>
              <a:gd name="T88" fmla="*/ 2147483647 w 1150"/>
              <a:gd name="T89" fmla="*/ 2147483647 h 1438"/>
              <a:gd name="T90" fmla="*/ 2147483647 w 1150"/>
              <a:gd name="T91" fmla="*/ 2147483647 h 1438"/>
              <a:gd name="T92" fmla="*/ 2147483647 w 1150"/>
              <a:gd name="T93" fmla="*/ 2147483647 h 1438"/>
              <a:gd name="T94" fmla="*/ 2147483647 w 1150"/>
              <a:gd name="T95" fmla="*/ 2147483647 h 1438"/>
              <a:gd name="T96" fmla="*/ 2147483647 w 1150"/>
              <a:gd name="T97" fmla="*/ 2147483647 h 1438"/>
              <a:gd name="T98" fmla="*/ 2147483647 w 1150"/>
              <a:gd name="T99" fmla="*/ 2147483647 h 1438"/>
              <a:gd name="T100" fmla="*/ 2147483647 w 1150"/>
              <a:gd name="T101" fmla="*/ 2147483647 h 1438"/>
              <a:gd name="T102" fmla="*/ 2147483647 w 1150"/>
              <a:gd name="T103" fmla="*/ 2147483647 h 1438"/>
              <a:gd name="T104" fmla="*/ 2147483647 w 1150"/>
              <a:gd name="T105" fmla="*/ 2147483647 h 1438"/>
              <a:gd name="T106" fmla="*/ 2147483647 w 1150"/>
              <a:gd name="T107" fmla="*/ 2147483647 h 1438"/>
              <a:gd name="T108" fmla="*/ 2147483647 w 1150"/>
              <a:gd name="T109" fmla="*/ 2147483647 h 1438"/>
              <a:gd name="T110" fmla="*/ 2147483647 w 1150"/>
              <a:gd name="T111" fmla="*/ 2147483647 h 1438"/>
              <a:gd name="T112" fmla="*/ 0 w 1150"/>
              <a:gd name="T113" fmla="*/ 2147483647 h 1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0"/>
              <a:gd name="T172" fmla="*/ 0 h 1438"/>
              <a:gd name="T173" fmla="*/ 1150 w 1150"/>
              <a:gd name="T174" fmla="*/ 1438 h 1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0" h="1438">
                <a:moveTo>
                  <a:pt x="0" y="554"/>
                </a:moveTo>
                <a:lnTo>
                  <a:pt x="235" y="780"/>
                </a:lnTo>
                <a:lnTo>
                  <a:pt x="257" y="759"/>
                </a:lnTo>
                <a:lnTo>
                  <a:pt x="273" y="737"/>
                </a:lnTo>
                <a:lnTo>
                  <a:pt x="292" y="713"/>
                </a:lnTo>
                <a:lnTo>
                  <a:pt x="313" y="685"/>
                </a:lnTo>
                <a:lnTo>
                  <a:pt x="334" y="653"/>
                </a:lnTo>
                <a:lnTo>
                  <a:pt x="351" y="622"/>
                </a:lnTo>
                <a:lnTo>
                  <a:pt x="369" y="593"/>
                </a:lnTo>
                <a:lnTo>
                  <a:pt x="388" y="557"/>
                </a:lnTo>
                <a:lnTo>
                  <a:pt x="408" y="520"/>
                </a:lnTo>
                <a:lnTo>
                  <a:pt x="433" y="460"/>
                </a:lnTo>
                <a:lnTo>
                  <a:pt x="449" y="418"/>
                </a:lnTo>
                <a:lnTo>
                  <a:pt x="462" y="377"/>
                </a:lnTo>
                <a:lnTo>
                  <a:pt x="473" y="341"/>
                </a:lnTo>
                <a:lnTo>
                  <a:pt x="481" y="300"/>
                </a:lnTo>
                <a:lnTo>
                  <a:pt x="488" y="272"/>
                </a:lnTo>
                <a:lnTo>
                  <a:pt x="503" y="217"/>
                </a:lnTo>
                <a:lnTo>
                  <a:pt x="568" y="0"/>
                </a:lnTo>
                <a:lnTo>
                  <a:pt x="1150" y="69"/>
                </a:lnTo>
                <a:lnTo>
                  <a:pt x="1150" y="107"/>
                </a:lnTo>
                <a:lnTo>
                  <a:pt x="1149" y="142"/>
                </a:lnTo>
                <a:lnTo>
                  <a:pt x="1147" y="174"/>
                </a:lnTo>
                <a:lnTo>
                  <a:pt x="1146" y="207"/>
                </a:lnTo>
                <a:lnTo>
                  <a:pt x="1142" y="236"/>
                </a:lnTo>
                <a:lnTo>
                  <a:pt x="1141" y="270"/>
                </a:lnTo>
                <a:lnTo>
                  <a:pt x="1137" y="298"/>
                </a:lnTo>
                <a:lnTo>
                  <a:pt x="1132" y="328"/>
                </a:lnTo>
                <a:lnTo>
                  <a:pt x="1128" y="358"/>
                </a:lnTo>
                <a:lnTo>
                  <a:pt x="1123" y="391"/>
                </a:lnTo>
                <a:lnTo>
                  <a:pt x="1113" y="430"/>
                </a:lnTo>
                <a:lnTo>
                  <a:pt x="1108" y="461"/>
                </a:lnTo>
                <a:lnTo>
                  <a:pt x="1102" y="496"/>
                </a:lnTo>
                <a:lnTo>
                  <a:pt x="1094" y="532"/>
                </a:lnTo>
                <a:lnTo>
                  <a:pt x="1082" y="568"/>
                </a:lnTo>
                <a:lnTo>
                  <a:pt x="1069" y="608"/>
                </a:lnTo>
                <a:lnTo>
                  <a:pt x="1056" y="646"/>
                </a:lnTo>
                <a:lnTo>
                  <a:pt x="1042" y="681"/>
                </a:lnTo>
                <a:lnTo>
                  <a:pt x="1027" y="720"/>
                </a:lnTo>
                <a:lnTo>
                  <a:pt x="1007" y="768"/>
                </a:lnTo>
                <a:lnTo>
                  <a:pt x="989" y="812"/>
                </a:lnTo>
                <a:lnTo>
                  <a:pt x="975" y="842"/>
                </a:lnTo>
                <a:lnTo>
                  <a:pt x="959" y="874"/>
                </a:lnTo>
                <a:lnTo>
                  <a:pt x="942" y="908"/>
                </a:lnTo>
                <a:lnTo>
                  <a:pt x="919" y="947"/>
                </a:lnTo>
                <a:lnTo>
                  <a:pt x="899" y="977"/>
                </a:lnTo>
                <a:lnTo>
                  <a:pt x="880" y="1009"/>
                </a:lnTo>
                <a:lnTo>
                  <a:pt x="855" y="1046"/>
                </a:lnTo>
                <a:lnTo>
                  <a:pt x="834" y="1073"/>
                </a:lnTo>
                <a:lnTo>
                  <a:pt x="811" y="1109"/>
                </a:lnTo>
                <a:lnTo>
                  <a:pt x="787" y="1138"/>
                </a:lnTo>
                <a:lnTo>
                  <a:pt x="764" y="1169"/>
                </a:lnTo>
                <a:lnTo>
                  <a:pt x="737" y="1199"/>
                </a:lnTo>
                <a:lnTo>
                  <a:pt x="704" y="1236"/>
                </a:lnTo>
                <a:lnTo>
                  <a:pt x="908" y="1438"/>
                </a:lnTo>
                <a:lnTo>
                  <a:pt x="171" y="1256"/>
                </a:lnTo>
                <a:lnTo>
                  <a:pt x="0" y="554"/>
                </a:lnTo>
                <a:close/>
              </a:path>
            </a:pathLst>
          </a:custGeom>
          <a:solidFill>
            <a:schemeClr val="tx2"/>
          </a:solidFill>
          <a:ln w="22225">
            <a:solidFill>
              <a:srgbClr val="000000"/>
            </a:solidFill>
            <a:prstDash val="solid"/>
            <a:round/>
            <a:headEnd/>
            <a:tailEnd/>
          </a:ln>
        </p:spPr>
        <p:txBody>
          <a:bodyPr/>
          <a:lstStyle/>
          <a:p>
            <a:endParaRPr lang="en-US"/>
          </a:p>
        </p:txBody>
      </p:sp>
      <p:sp>
        <p:nvSpPr>
          <p:cNvPr id="5132" name="Freeform 1035"/>
          <p:cNvSpPr>
            <a:spLocks/>
          </p:cNvSpPr>
          <p:nvPr/>
        </p:nvSpPr>
        <p:spPr bwMode="auto">
          <a:xfrm rot="2543035">
            <a:off x="6773863" y="1878013"/>
            <a:ext cx="2370137" cy="2074862"/>
          </a:xfrm>
          <a:custGeom>
            <a:avLst/>
            <a:gdLst>
              <a:gd name="T0" fmla="*/ 2147483647 w 1373"/>
              <a:gd name="T1" fmla="*/ 0 h 1307"/>
              <a:gd name="T2" fmla="*/ 2147483647 w 1373"/>
              <a:gd name="T3" fmla="*/ 2147483647 h 1307"/>
              <a:gd name="T4" fmla="*/ 2147483647 w 1373"/>
              <a:gd name="T5" fmla="*/ 2147483647 h 1307"/>
              <a:gd name="T6" fmla="*/ 2147483647 w 1373"/>
              <a:gd name="T7" fmla="*/ 2147483647 h 1307"/>
              <a:gd name="T8" fmla="*/ 2147483647 w 1373"/>
              <a:gd name="T9" fmla="*/ 2147483647 h 1307"/>
              <a:gd name="T10" fmla="*/ 2147483647 w 1373"/>
              <a:gd name="T11" fmla="*/ 2147483647 h 1307"/>
              <a:gd name="T12" fmla="*/ 2147483647 w 1373"/>
              <a:gd name="T13" fmla="*/ 2147483647 h 1307"/>
              <a:gd name="T14" fmla="*/ 2147483647 w 1373"/>
              <a:gd name="T15" fmla="*/ 2147483647 h 1307"/>
              <a:gd name="T16" fmla="*/ 2147483647 w 1373"/>
              <a:gd name="T17" fmla="*/ 2147483647 h 1307"/>
              <a:gd name="T18" fmla="*/ 2147483647 w 1373"/>
              <a:gd name="T19" fmla="*/ 2147483647 h 1307"/>
              <a:gd name="T20" fmla="*/ 2147483647 w 1373"/>
              <a:gd name="T21" fmla="*/ 2147483647 h 1307"/>
              <a:gd name="T22" fmla="*/ 2147483647 w 1373"/>
              <a:gd name="T23" fmla="*/ 2147483647 h 1307"/>
              <a:gd name="T24" fmla="*/ 2147483647 w 1373"/>
              <a:gd name="T25" fmla="*/ 2147483647 h 1307"/>
              <a:gd name="T26" fmla="*/ 2147483647 w 1373"/>
              <a:gd name="T27" fmla="*/ 2147483647 h 1307"/>
              <a:gd name="T28" fmla="*/ 2147483647 w 1373"/>
              <a:gd name="T29" fmla="*/ 2147483647 h 1307"/>
              <a:gd name="T30" fmla="*/ 2147483647 w 1373"/>
              <a:gd name="T31" fmla="*/ 2147483647 h 1307"/>
              <a:gd name="T32" fmla="*/ 2147483647 w 1373"/>
              <a:gd name="T33" fmla="*/ 2147483647 h 1307"/>
              <a:gd name="T34" fmla="*/ 2147483647 w 1373"/>
              <a:gd name="T35" fmla="*/ 2147483647 h 1307"/>
              <a:gd name="T36" fmla="*/ 2147483647 w 1373"/>
              <a:gd name="T37" fmla="*/ 2147483647 h 1307"/>
              <a:gd name="T38" fmla="*/ 2147483647 w 1373"/>
              <a:gd name="T39" fmla="*/ 2147483647 h 1307"/>
              <a:gd name="T40" fmla="*/ 2147483647 w 1373"/>
              <a:gd name="T41" fmla="*/ 2147483647 h 1307"/>
              <a:gd name="T42" fmla="*/ 2147483647 w 1373"/>
              <a:gd name="T43" fmla="*/ 2147483647 h 1307"/>
              <a:gd name="T44" fmla="*/ 2147483647 w 1373"/>
              <a:gd name="T45" fmla="*/ 2147483647 h 1307"/>
              <a:gd name="T46" fmla="*/ 2147483647 w 1373"/>
              <a:gd name="T47" fmla="*/ 2147483647 h 1307"/>
              <a:gd name="T48" fmla="*/ 2147483647 w 1373"/>
              <a:gd name="T49" fmla="*/ 2147483647 h 1307"/>
              <a:gd name="T50" fmla="*/ 2147483647 w 1373"/>
              <a:gd name="T51" fmla="*/ 2147483647 h 1307"/>
              <a:gd name="T52" fmla="*/ 2147483647 w 1373"/>
              <a:gd name="T53" fmla="*/ 2147483647 h 1307"/>
              <a:gd name="T54" fmla="*/ 2147483647 w 1373"/>
              <a:gd name="T55" fmla="*/ 2147483647 h 1307"/>
              <a:gd name="T56" fmla="*/ 2147483647 w 1373"/>
              <a:gd name="T57" fmla="*/ 2147483647 h 1307"/>
              <a:gd name="T58" fmla="*/ 2147483647 w 1373"/>
              <a:gd name="T59" fmla="*/ 2147483647 h 1307"/>
              <a:gd name="T60" fmla="*/ 2147483647 w 1373"/>
              <a:gd name="T61" fmla="*/ 2147483647 h 1307"/>
              <a:gd name="T62" fmla="*/ 2147483647 w 1373"/>
              <a:gd name="T63" fmla="*/ 2147483647 h 1307"/>
              <a:gd name="T64" fmla="*/ 2147483647 w 1373"/>
              <a:gd name="T65" fmla="*/ 2147483647 h 1307"/>
              <a:gd name="T66" fmla="*/ 2147483647 w 1373"/>
              <a:gd name="T67" fmla="*/ 2147483647 h 1307"/>
              <a:gd name="T68" fmla="*/ 2147483647 w 1373"/>
              <a:gd name="T69" fmla="*/ 2147483647 h 1307"/>
              <a:gd name="T70" fmla="*/ 2147483647 w 1373"/>
              <a:gd name="T71" fmla="*/ 2147483647 h 1307"/>
              <a:gd name="T72" fmla="*/ 2147483647 w 1373"/>
              <a:gd name="T73" fmla="*/ 2147483647 h 1307"/>
              <a:gd name="T74" fmla="*/ 2147483647 w 1373"/>
              <a:gd name="T75" fmla="*/ 2147483647 h 1307"/>
              <a:gd name="T76" fmla="*/ 2147483647 w 1373"/>
              <a:gd name="T77" fmla="*/ 2147483647 h 1307"/>
              <a:gd name="T78" fmla="*/ 2147483647 w 1373"/>
              <a:gd name="T79" fmla="*/ 2147483647 h 1307"/>
              <a:gd name="T80" fmla="*/ 2147483647 w 1373"/>
              <a:gd name="T81" fmla="*/ 2147483647 h 1307"/>
              <a:gd name="T82" fmla="*/ 2147483647 w 1373"/>
              <a:gd name="T83" fmla="*/ 2147483647 h 1307"/>
              <a:gd name="T84" fmla="*/ 2147483647 w 1373"/>
              <a:gd name="T85" fmla="*/ 2147483647 h 1307"/>
              <a:gd name="T86" fmla="*/ 2147483647 w 1373"/>
              <a:gd name="T87" fmla="*/ 2147483647 h 1307"/>
              <a:gd name="T88" fmla="*/ 2147483647 w 1373"/>
              <a:gd name="T89" fmla="*/ 2147483647 h 1307"/>
              <a:gd name="T90" fmla="*/ 2147483647 w 1373"/>
              <a:gd name="T91" fmla="*/ 2147483647 h 1307"/>
              <a:gd name="T92" fmla="*/ 2147483647 w 1373"/>
              <a:gd name="T93" fmla="*/ 2147483647 h 1307"/>
              <a:gd name="T94" fmla="*/ 2147483647 w 1373"/>
              <a:gd name="T95" fmla="*/ 2147483647 h 1307"/>
              <a:gd name="T96" fmla="*/ 2147483647 w 1373"/>
              <a:gd name="T97" fmla="*/ 2147483647 h 1307"/>
              <a:gd name="T98" fmla="*/ 2147483647 w 1373"/>
              <a:gd name="T99" fmla="*/ 2147483647 h 1307"/>
              <a:gd name="T100" fmla="*/ 2147483647 w 1373"/>
              <a:gd name="T101" fmla="*/ 2147483647 h 1307"/>
              <a:gd name="T102" fmla="*/ 2147483647 w 1373"/>
              <a:gd name="T103" fmla="*/ 2147483647 h 1307"/>
              <a:gd name="T104" fmla="*/ 2147483647 w 1373"/>
              <a:gd name="T105" fmla="*/ 2147483647 h 1307"/>
              <a:gd name="T106" fmla="*/ 2147483647 w 1373"/>
              <a:gd name="T107" fmla="*/ 2147483647 h 1307"/>
              <a:gd name="T108" fmla="*/ 2147483647 w 1373"/>
              <a:gd name="T109" fmla="*/ 2147483647 h 1307"/>
              <a:gd name="T110" fmla="*/ 2147483647 w 1373"/>
              <a:gd name="T111" fmla="*/ 2147483647 h 1307"/>
              <a:gd name="T112" fmla="*/ 2147483647 w 1373"/>
              <a:gd name="T113" fmla="*/ 2147483647 h 1307"/>
              <a:gd name="T114" fmla="*/ 2147483647 w 1373"/>
              <a:gd name="T115" fmla="*/ 2147483647 h 1307"/>
              <a:gd name="T116" fmla="*/ 0 w 1373"/>
              <a:gd name="T117" fmla="*/ 2147483647 h 1307"/>
              <a:gd name="T118" fmla="*/ 2147483647 w 1373"/>
              <a:gd name="T119" fmla="*/ 0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3"/>
              <a:gd name="T181" fmla="*/ 0 h 1307"/>
              <a:gd name="T182" fmla="*/ 1373 w 1373"/>
              <a:gd name="T183" fmla="*/ 1307 h 1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3" h="1307">
                <a:moveTo>
                  <a:pt x="279" y="0"/>
                </a:moveTo>
                <a:lnTo>
                  <a:pt x="307" y="14"/>
                </a:lnTo>
                <a:lnTo>
                  <a:pt x="330" y="26"/>
                </a:lnTo>
                <a:lnTo>
                  <a:pt x="354" y="38"/>
                </a:lnTo>
                <a:lnTo>
                  <a:pt x="377" y="50"/>
                </a:lnTo>
                <a:lnTo>
                  <a:pt x="401" y="64"/>
                </a:lnTo>
                <a:lnTo>
                  <a:pt x="423" y="80"/>
                </a:lnTo>
                <a:lnTo>
                  <a:pt x="446" y="94"/>
                </a:lnTo>
                <a:lnTo>
                  <a:pt x="469" y="107"/>
                </a:lnTo>
                <a:lnTo>
                  <a:pt x="496" y="127"/>
                </a:lnTo>
                <a:lnTo>
                  <a:pt x="526" y="147"/>
                </a:lnTo>
                <a:lnTo>
                  <a:pt x="549" y="163"/>
                </a:lnTo>
                <a:lnTo>
                  <a:pt x="571" y="182"/>
                </a:lnTo>
                <a:lnTo>
                  <a:pt x="599" y="201"/>
                </a:lnTo>
                <a:lnTo>
                  <a:pt x="627" y="222"/>
                </a:lnTo>
                <a:lnTo>
                  <a:pt x="651" y="243"/>
                </a:lnTo>
                <a:lnTo>
                  <a:pt x="675" y="265"/>
                </a:lnTo>
                <a:lnTo>
                  <a:pt x="698" y="286"/>
                </a:lnTo>
                <a:lnTo>
                  <a:pt x="726" y="312"/>
                </a:lnTo>
                <a:lnTo>
                  <a:pt x="750" y="335"/>
                </a:lnTo>
                <a:lnTo>
                  <a:pt x="771" y="358"/>
                </a:lnTo>
                <a:lnTo>
                  <a:pt x="795" y="384"/>
                </a:lnTo>
                <a:lnTo>
                  <a:pt x="814" y="403"/>
                </a:lnTo>
                <a:lnTo>
                  <a:pt x="835" y="427"/>
                </a:lnTo>
                <a:lnTo>
                  <a:pt x="856" y="451"/>
                </a:lnTo>
                <a:lnTo>
                  <a:pt x="878" y="481"/>
                </a:lnTo>
                <a:lnTo>
                  <a:pt x="898" y="505"/>
                </a:lnTo>
                <a:lnTo>
                  <a:pt x="918" y="533"/>
                </a:lnTo>
                <a:lnTo>
                  <a:pt x="943" y="566"/>
                </a:lnTo>
                <a:lnTo>
                  <a:pt x="964" y="595"/>
                </a:lnTo>
                <a:lnTo>
                  <a:pt x="986" y="628"/>
                </a:lnTo>
                <a:lnTo>
                  <a:pt x="1007" y="661"/>
                </a:lnTo>
                <a:lnTo>
                  <a:pt x="1026" y="696"/>
                </a:lnTo>
                <a:lnTo>
                  <a:pt x="1047" y="733"/>
                </a:lnTo>
                <a:lnTo>
                  <a:pt x="1063" y="764"/>
                </a:lnTo>
                <a:lnTo>
                  <a:pt x="1078" y="793"/>
                </a:lnTo>
                <a:lnTo>
                  <a:pt x="1092" y="828"/>
                </a:lnTo>
                <a:lnTo>
                  <a:pt x="1101" y="852"/>
                </a:lnTo>
                <a:lnTo>
                  <a:pt x="1373" y="745"/>
                </a:lnTo>
                <a:lnTo>
                  <a:pt x="950" y="1307"/>
                </a:lnTo>
                <a:lnTo>
                  <a:pt x="199" y="1215"/>
                </a:lnTo>
                <a:lnTo>
                  <a:pt x="496" y="1096"/>
                </a:lnTo>
                <a:lnTo>
                  <a:pt x="477" y="1056"/>
                </a:lnTo>
                <a:lnTo>
                  <a:pt x="458" y="1017"/>
                </a:lnTo>
                <a:lnTo>
                  <a:pt x="432" y="976"/>
                </a:lnTo>
                <a:lnTo>
                  <a:pt x="403" y="932"/>
                </a:lnTo>
                <a:lnTo>
                  <a:pt x="377" y="896"/>
                </a:lnTo>
                <a:lnTo>
                  <a:pt x="349" y="861"/>
                </a:lnTo>
                <a:lnTo>
                  <a:pt x="319" y="826"/>
                </a:lnTo>
                <a:lnTo>
                  <a:pt x="290" y="797"/>
                </a:lnTo>
                <a:lnTo>
                  <a:pt x="260" y="769"/>
                </a:lnTo>
                <a:lnTo>
                  <a:pt x="226" y="738"/>
                </a:lnTo>
                <a:lnTo>
                  <a:pt x="193" y="712"/>
                </a:lnTo>
                <a:lnTo>
                  <a:pt x="161" y="686"/>
                </a:lnTo>
                <a:lnTo>
                  <a:pt x="130" y="663"/>
                </a:lnTo>
                <a:lnTo>
                  <a:pt x="92" y="639"/>
                </a:lnTo>
                <a:lnTo>
                  <a:pt x="54" y="616"/>
                </a:lnTo>
                <a:lnTo>
                  <a:pt x="28" y="604"/>
                </a:lnTo>
                <a:lnTo>
                  <a:pt x="0" y="588"/>
                </a:lnTo>
                <a:lnTo>
                  <a:pt x="279" y="0"/>
                </a:lnTo>
                <a:close/>
              </a:path>
            </a:pathLst>
          </a:custGeom>
          <a:solidFill>
            <a:srgbClr val="FF6600"/>
          </a:solidFill>
          <a:ln w="22225">
            <a:solidFill>
              <a:srgbClr val="000000"/>
            </a:solidFill>
            <a:prstDash val="solid"/>
            <a:round/>
            <a:headEnd/>
            <a:tailEnd/>
          </a:ln>
        </p:spPr>
        <p:txBody>
          <a:bodyPr/>
          <a:lstStyle/>
          <a:p>
            <a:endParaRPr lang="en-US"/>
          </a:p>
        </p:txBody>
      </p:sp>
      <p:sp>
        <p:nvSpPr>
          <p:cNvPr id="5133" name="Freeform 1036"/>
          <p:cNvSpPr>
            <a:spLocks/>
          </p:cNvSpPr>
          <p:nvPr/>
        </p:nvSpPr>
        <p:spPr bwMode="auto">
          <a:xfrm rot="3805178">
            <a:off x="6387306" y="243682"/>
            <a:ext cx="2005013" cy="1974850"/>
          </a:xfrm>
          <a:custGeom>
            <a:avLst/>
            <a:gdLst>
              <a:gd name="T0" fmla="*/ 2147483647 w 1328"/>
              <a:gd name="T1" fmla="*/ 2147483647 h 1072"/>
              <a:gd name="T2" fmla="*/ 2147483647 w 1328"/>
              <a:gd name="T3" fmla="*/ 2147483647 h 1072"/>
              <a:gd name="T4" fmla="*/ 2147483647 w 1328"/>
              <a:gd name="T5" fmla="*/ 2147483647 h 1072"/>
              <a:gd name="T6" fmla="*/ 2147483647 w 1328"/>
              <a:gd name="T7" fmla="*/ 2147483647 h 1072"/>
              <a:gd name="T8" fmla="*/ 2147483647 w 1328"/>
              <a:gd name="T9" fmla="*/ 2147483647 h 1072"/>
              <a:gd name="T10" fmla="*/ 2147483647 w 1328"/>
              <a:gd name="T11" fmla="*/ 2147483647 h 1072"/>
              <a:gd name="T12" fmla="*/ 2147483647 w 1328"/>
              <a:gd name="T13" fmla="*/ 2147483647 h 1072"/>
              <a:gd name="T14" fmla="*/ 2147483647 w 1328"/>
              <a:gd name="T15" fmla="*/ 2147483647 h 1072"/>
              <a:gd name="T16" fmla="*/ 2147483647 w 1328"/>
              <a:gd name="T17" fmla="*/ 2147483647 h 1072"/>
              <a:gd name="T18" fmla="*/ 2147483647 w 1328"/>
              <a:gd name="T19" fmla="*/ 2147483647 h 1072"/>
              <a:gd name="T20" fmla="*/ 2147483647 w 1328"/>
              <a:gd name="T21" fmla="*/ 2147483647 h 1072"/>
              <a:gd name="T22" fmla="*/ 2147483647 w 1328"/>
              <a:gd name="T23" fmla="*/ 2147483647 h 1072"/>
              <a:gd name="T24" fmla="*/ 2147483647 w 1328"/>
              <a:gd name="T25" fmla="*/ 2147483647 h 1072"/>
              <a:gd name="T26" fmla="*/ 2147483647 w 1328"/>
              <a:gd name="T27" fmla="*/ 2147483647 h 1072"/>
              <a:gd name="T28" fmla="*/ 2147483647 w 1328"/>
              <a:gd name="T29" fmla="*/ 2147483647 h 1072"/>
              <a:gd name="T30" fmla="*/ 2147483647 w 1328"/>
              <a:gd name="T31" fmla="*/ 2147483647 h 1072"/>
              <a:gd name="T32" fmla="*/ 2147483647 w 1328"/>
              <a:gd name="T33" fmla="*/ 2147483647 h 1072"/>
              <a:gd name="T34" fmla="*/ 2147483647 w 1328"/>
              <a:gd name="T35" fmla="*/ 2147483647 h 1072"/>
              <a:gd name="T36" fmla="*/ 0 w 1328"/>
              <a:gd name="T37" fmla="*/ 2147483647 h 1072"/>
              <a:gd name="T38" fmla="*/ 2147483647 w 1328"/>
              <a:gd name="T39" fmla="*/ 2147483647 h 1072"/>
              <a:gd name="T40" fmla="*/ 2147483647 w 1328"/>
              <a:gd name="T41" fmla="*/ 2147483647 h 1072"/>
              <a:gd name="T42" fmla="*/ 2147483647 w 1328"/>
              <a:gd name="T43" fmla="*/ 2147483647 h 1072"/>
              <a:gd name="T44" fmla="*/ 2147483647 w 1328"/>
              <a:gd name="T45" fmla="*/ 2147483647 h 1072"/>
              <a:gd name="T46" fmla="*/ 2147483647 w 1328"/>
              <a:gd name="T47" fmla="*/ 2147483647 h 1072"/>
              <a:gd name="T48" fmla="*/ 2147483647 w 1328"/>
              <a:gd name="T49" fmla="*/ 2147483647 h 1072"/>
              <a:gd name="T50" fmla="*/ 2147483647 w 1328"/>
              <a:gd name="T51" fmla="*/ 2147483647 h 1072"/>
              <a:gd name="T52" fmla="*/ 2147483647 w 1328"/>
              <a:gd name="T53" fmla="*/ 2147483647 h 1072"/>
              <a:gd name="T54" fmla="*/ 2147483647 w 1328"/>
              <a:gd name="T55" fmla="*/ 2147483647 h 1072"/>
              <a:gd name="T56" fmla="*/ 2147483647 w 1328"/>
              <a:gd name="T57" fmla="*/ 2147483647 h 1072"/>
              <a:gd name="T58" fmla="*/ 2147483647 w 1328"/>
              <a:gd name="T59" fmla="*/ 2147483647 h 1072"/>
              <a:gd name="T60" fmla="*/ 2147483647 w 1328"/>
              <a:gd name="T61" fmla="*/ 2147483647 h 1072"/>
              <a:gd name="T62" fmla="*/ 2147483647 w 1328"/>
              <a:gd name="T63" fmla="*/ 2147483647 h 1072"/>
              <a:gd name="T64" fmla="*/ 2147483647 w 1328"/>
              <a:gd name="T65" fmla="*/ 2147483647 h 1072"/>
              <a:gd name="T66" fmla="*/ 2147483647 w 1328"/>
              <a:gd name="T67" fmla="*/ 2147483647 h 1072"/>
              <a:gd name="T68" fmla="*/ 2147483647 w 1328"/>
              <a:gd name="T69" fmla="*/ 2147483647 h 1072"/>
              <a:gd name="T70" fmla="*/ 2147483647 w 1328"/>
              <a:gd name="T71" fmla="*/ 2147483647 h 1072"/>
              <a:gd name="T72" fmla="*/ 2147483647 w 1328"/>
              <a:gd name="T73" fmla="*/ 2147483647 h 1072"/>
              <a:gd name="T74" fmla="*/ 2147483647 w 1328"/>
              <a:gd name="T75" fmla="*/ 2147483647 h 1072"/>
              <a:gd name="T76" fmla="*/ 2147483647 w 1328"/>
              <a:gd name="T77" fmla="*/ 2147483647 h 1072"/>
              <a:gd name="T78" fmla="*/ 2147483647 w 1328"/>
              <a:gd name="T79" fmla="*/ 2147483647 h 1072"/>
              <a:gd name="T80" fmla="*/ 2147483647 w 1328"/>
              <a:gd name="T81" fmla="*/ 2147483647 h 1072"/>
              <a:gd name="T82" fmla="*/ 2147483647 w 1328"/>
              <a:gd name="T83" fmla="*/ 2147483647 h 1072"/>
              <a:gd name="T84" fmla="*/ 2147483647 w 1328"/>
              <a:gd name="T85" fmla="*/ 2147483647 h 1072"/>
              <a:gd name="T86" fmla="*/ 2147483647 w 1328"/>
              <a:gd name="T87" fmla="*/ 2147483647 h 1072"/>
              <a:gd name="T88" fmla="*/ 2147483647 w 1328"/>
              <a:gd name="T89" fmla="*/ 2147483647 h 1072"/>
              <a:gd name="T90" fmla="*/ 2147483647 w 1328"/>
              <a:gd name="T91" fmla="*/ 2147483647 h 1072"/>
              <a:gd name="T92" fmla="*/ 2147483647 w 1328"/>
              <a:gd name="T93" fmla="*/ 2147483647 h 1072"/>
              <a:gd name="T94" fmla="*/ 2147483647 w 1328"/>
              <a:gd name="T95" fmla="*/ 2147483647 h 1072"/>
              <a:gd name="T96" fmla="*/ 2147483647 w 1328"/>
              <a:gd name="T97" fmla="*/ 0 h 1072"/>
              <a:gd name="T98" fmla="*/ 2147483647 w 1328"/>
              <a:gd name="T99" fmla="*/ 2147483647 h 1072"/>
              <a:gd name="T100" fmla="*/ 2147483647 w 1328"/>
              <a:gd name="T101" fmla="*/ 2147483647 h 10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8"/>
              <a:gd name="T154" fmla="*/ 0 h 1072"/>
              <a:gd name="T155" fmla="*/ 1328 w 1328"/>
              <a:gd name="T156" fmla="*/ 1072 h 10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8" h="1072">
                <a:moveTo>
                  <a:pt x="708" y="1072"/>
                </a:moveTo>
                <a:lnTo>
                  <a:pt x="795" y="863"/>
                </a:lnTo>
                <a:lnTo>
                  <a:pt x="767" y="855"/>
                </a:lnTo>
                <a:lnTo>
                  <a:pt x="736" y="848"/>
                </a:lnTo>
                <a:lnTo>
                  <a:pt x="696" y="839"/>
                </a:lnTo>
                <a:lnTo>
                  <a:pt x="663" y="834"/>
                </a:lnTo>
                <a:lnTo>
                  <a:pt x="627" y="829"/>
                </a:lnTo>
                <a:lnTo>
                  <a:pt x="587" y="825"/>
                </a:lnTo>
                <a:lnTo>
                  <a:pt x="545" y="822"/>
                </a:lnTo>
                <a:lnTo>
                  <a:pt x="470" y="822"/>
                </a:lnTo>
                <a:lnTo>
                  <a:pt x="432" y="824"/>
                </a:lnTo>
                <a:lnTo>
                  <a:pt x="396" y="827"/>
                </a:lnTo>
                <a:lnTo>
                  <a:pt x="359" y="830"/>
                </a:lnTo>
                <a:lnTo>
                  <a:pt x="323" y="837"/>
                </a:lnTo>
                <a:lnTo>
                  <a:pt x="288" y="844"/>
                </a:lnTo>
                <a:lnTo>
                  <a:pt x="246" y="853"/>
                </a:lnTo>
                <a:lnTo>
                  <a:pt x="210" y="865"/>
                </a:lnTo>
                <a:lnTo>
                  <a:pt x="305" y="424"/>
                </a:lnTo>
                <a:lnTo>
                  <a:pt x="0" y="249"/>
                </a:lnTo>
                <a:lnTo>
                  <a:pt x="15" y="243"/>
                </a:lnTo>
                <a:lnTo>
                  <a:pt x="47" y="233"/>
                </a:lnTo>
                <a:lnTo>
                  <a:pt x="71" y="226"/>
                </a:lnTo>
                <a:lnTo>
                  <a:pt x="99" y="217"/>
                </a:lnTo>
                <a:lnTo>
                  <a:pt x="132" y="210"/>
                </a:lnTo>
                <a:lnTo>
                  <a:pt x="159" y="204"/>
                </a:lnTo>
                <a:lnTo>
                  <a:pt x="196" y="195"/>
                </a:lnTo>
                <a:lnTo>
                  <a:pt x="227" y="190"/>
                </a:lnTo>
                <a:lnTo>
                  <a:pt x="264" y="184"/>
                </a:lnTo>
                <a:lnTo>
                  <a:pt x="302" y="179"/>
                </a:lnTo>
                <a:lnTo>
                  <a:pt x="338" y="176"/>
                </a:lnTo>
                <a:lnTo>
                  <a:pt x="380" y="174"/>
                </a:lnTo>
                <a:lnTo>
                  <a:pt x="420" y="171"/>
                </a:lnTo>
                <a:lnTo>
                  <a:pt x="460" y="171"/>
                </a:lnTo>
                <a:lnTo>
                  <a:pt x="502" y="171"/>
                </a:lnTo>
                <a:lnTo>
                  <a:pt x="554" y="171"/>
                </a:lnTo>
                <a:lnTo>
                  <a:pt x="601" y="172"/>
                </a:lnTo>
                <a:lnTo>
                  <a:pt x="632" y="174"/>
                </a:lnTo>
                <a:lnTo>
                  <a:pt x="670" y="177"/>
                </a:lnTo>
                <a:lnTo>
                  <a:pt x="706" y="181"/>
                </a:lnTo>
                <a:lnTo>
                  <a:pt x="750" y="186"/>
                </a:lnTo>
                <a:lnTo>
                  <a:pt x="786" y="193"/>
                </a:lnTo>
                <a:lnTo>
                  <a:pt x="821" y="200"/>
                </a:lnTo>
                <a:lnTo>
                  <a:pt x="866" y="209"/>
                </a:lnTo>
                <a:lnTo>
                  <a:pt x="901" y="217"/>
                </a:lnTo>
                <a:lnTo>
                  <a:pt x="943" y="228"/>
                </a:lnTo>
                <a:lnTo>
                  <a:pt x="977" y="237"/>
                </a:lnTo>
                <a:lnTo>
                  <a:pt x="1016" y="249"/>
                </a:lnTo>
                <a:lnTo>
                  <a:pt x="1054" y="261"/>
                </a:lnTo>
                <a:lnTo>
                  <a:pt x="1167" y="0"/>
                </a:lnTo>
                <a:lnTo>
                  <a:pt x="1328" y="726"/>
                </a:lnTo>
                <a:lnTo>
                  <a:pt x="708" y="1072"/>
                </a:lnTo>
                <a:close/>
              </a:path>
            </a:pathLst>
          </a:custGeom>
          <a:solidFill>
            <a:srgbClr val="FF0000"/>
          </a:solidFill>
          <a:ln w="22225">
            <a:solidFill>
              <a:srgbClr val="000000"/>
            </a:solidFill>
            <a:prstDash val="solid"/>
            <a:round/>
            <a:headEnd/>
            <a:tailEnd/>
          </a:ln>
        </p:spPr>
        <p:txBody>
          <a:bodyPr/>
          <a:lstStyle/>
          <a:p>
            <a:endParaRPr lang="en-US"/>
          </a:p>
        </p:txBody>
      </p:sp>
      <p:sp>
        <p:nvSpPr>
          <p:cNvPr id="5134" name="WordArt 1037"/>
          <p:cNvSpPr>
            <a:spLocks noChangeArrowheads="1" noChangeShapeType="1" noTextEdit="1"/>
          </p:cNvSpPr>
          <p:nvPr/>
        </p:nvSpPr>
        <p:spPr bwMode="auto">
          <a:xfrm>
            <a:off x="4012406" y="2516856"/>
            <a:ext cx="2216943" cy="1455623"/>
          </a:xfrm>
          <a:prstGeom prst="rect">
            <a:avLst/>
          </a:prstGeom>
        </p:spPr>
        <p:txBody>
          <a:bodyPr wrap="none" fromWordArt="1">
            <a:prstTxWarp prst="textPlain">
              <a:avLst>
                <a:gd name="adj" fmla="val 50000"/>
              </a:avLst>
            </a:prstTxWarp>
            <a:scene3d>
              <a:camera prst="legacyPerspectiveTop"/>
              <a:lightRig rig="legacyFlat3" dir="b"/>
            </a:scene3d>
            <a:sp3d extrusionH="303200" prstMaterial="legacyMatte">
              <a:extrusionClr>
                <a:srgbClr val="000000"/>
              </a:extrusionClr>
            </a:sp3d>
          </a:bodyPr>
          <a:lstStyle/>
          <a:p>
            <a:pPr algn="ctr"/>
            <a:r>
              <a:rPr lang="en-US" sz="3600" kern="10" dirty="0">
                <a:ln w="9525">
                  <a:round/>
                  <a:headEnd/>
                  <a:tailEnd/>
                </a:ln>
                <a:solidFill>
                  <a:schemeClr val="accent1"/>
                </a:solidFill>
                <a:latin typeface="Arial Black"/>
              </a:rPr>
              <a:t>To State </a:t>
            </a:r>
          </a:p>
          <a:p>
            <a:pPr algn="ctr"/>
            <a:r>
              <a:rPr lang="en-US" sz="3600" kern="10" dirty="0">
                <a:ln w="9525">
                  <a:round/>
                  <a:headEnd/>
                  <a:tailEnd/>
                </a:ln>
                <a:solidFill>
                  <a:schemeClr val="accent1"/>
                </a:solidFill>
                <a:latin typeface="Arial Black"/>
              </a:rPr>
              <a:t>Flow Through to </a:t>
            </a:r>
          </a:p>
          <a:p>
            <a:pPr algn="ctr"/>
            <a:r>
              <a:rPr lang="en-US" sz="3600" kern="10" dirty="0">
                <a:ln w="9525">
                  <a:round/>
                  <a:headEnd/>
                  <a:tailEnd/>
                </a:ln>
                <a:solidFill>
                  <a:schemeClr val="accent1"/>
                </a:solidFill>
                <a:latin typeface="Arial Black"/>
              </a:rPr>
              <a:t>Applicant</a:t>
            </a:r>
          </a:p>
        </p:txBody>
      </p:sp>
      <p:sp>
        <p:nvSpPr>
          <p:cNvPr id="5137" name="WordArt 1040"/>
          <p:cNvSpPr>
            <a:spLocks noChangeArrowheads="1" noChangeShapeType="1" noTextEdit="1"/>
          </p:cNvSpPr>
          <p:nvPr/>
        </p:nvSpPr>
        <p:spPr bwMode="auto">
          <a:xfrm>
            <a:off x="6813550" y="882650"/>
            <a:ext cx="11557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Disaster</a:t>
            </a:r>
          </a:p>
        </p:txBody>
      </p:sp>
      <p:sp>
        <p:nvSpPr>
          <p:cNvPr id="5138" name="WordArt 1041"/>
          <p:cNvSpPr>
            <a:spLocks noChangeArrowheads="1" noChangeShapeType="1" noTextEdit="1"/>
          </p:cNvSpPr>
          <p:nvPr/>
        </p:nvSpPr>
        <p:spPr bwMode="auto">
          <a:xfrm>
            <a:off x="7110413" y="1327150"/>
            <a:ext cx="765175"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Event</a:t>
            </a:r>
          </a:p>
        </p:txBody>
      </p:sp>
      <p:sp>
        <p:nvSpPr>
          <p:cNvPr id="5139" name="WordArt 1042"/>
          <p:cNvSpPr>
            <a:spLocks noChangeArrowheads="1" noChangeShapeType="1" noTextEdit="1"/>
          </p:cNvSpPr>
          <p:nvPr/>
        </p:nvSpPr>
        <p:spPr bwMode="auto">
          <a:xfrm rot="-3812821">
            <a:off x="6872671" y="2576158"/>
            <a:ext cx="1619843" cy="36512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a:cs typeface="Arial"/>
              </a:rPr>
              <a:t>Joint PDA</a:t>
            </a:r>
          </a:p>
        </p:txBody>
      </p:sp>
      <p:sp>
        <p:nvSpPr>
          <p:cNvPr id="5140" name="WordArt 1043"/>
          <p:cNvSpPr>
            <a:spLocks noChangeArrowheads="1" noChangeShapeType="1" noTextEdit="1"/>
          </p:cNvSpPr>
          <p:nvPr/>
        </p:nvSpPr>
        <p:spPr bwMode="auto">
          <a:xfrm rot="17659285">
            <a:off x="7141181" y="2705489"/>
            <a:ext cx="2145833" cy="40981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Declaration</a:t>
            </a:r>
          </a:p>
        </p:txBody>
      </p:sp>
      <p:sp>
        <p:nvSpPr>
          <p:cNvPr id="5141" name="WordArt 1044"/>
          <p:cNvSpPr>
            <a:spLocks noChangeArrowheads="1" noChangeShapeType="1" noTextEdit="1"/>
          </p:cNvSpPr>
          <p:nvPr/>
        </p:nvSpPr>
        <p:spPr bwMode="auto">
          <a:xfrm rot="-3288210">
            <a:off x="6342856" y="4304507"/>
            <a:ext cx="1446213" cy="406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3300"/>
                </a:solidFill>
                <a:latin typeface="Arial Black"/>
              </a:rPr>
              <a:t>Applicant</a:t>
            </a:r>
          </a:p>
        </p:txBody>
      </p:sp>
      <p:sp>
        <p:nvSpPr>
          <p:cNvPr id="5142" name="WordArt 1045"/>
          <p:cNvSpPr>
            <a:spLocks noChangeArrowheads="1" noChangeShapeType="1" noTextEdit="1"/>
          </p:cNvSpPr>
          <p:nvPr/>
        </p:nvSpPr>
        <p:spPr bwMode="auto">
          <a:xfrm rot="-3273122">
            <a:off x="6805613" y="4560888"/>
            <a:ext cx="1193800" cy="368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rPr>
              <a:t>Briefing</a:t>
            </a:r>
          </a:p>
        </p:txBody>
      </p:sp>
      <p:sp>
        <p:nvSpPr>
          <p:cNvPr id="5143" name="WordArt 1046"/>
          <p:cNvSpPr>
            <a:spLocks noChangeArrowheads="1" noChangeShapeType="1" noTextEdit="1"/>
          </p:cNvSpPr>
          <p:nvPr/>
        </p:nvSpPr>
        <p:spPr bwMode="auto">
          <a:xfrm rot="-1365158">
            <a:off x="4869402" y="5255323"/>
            <a:ext cx="1502213" cy="367639"/>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Submit Request</a:t>
            </a:r>
          </a:p>
        </p:txBody>
      </p:sp>
      <p:sp>
        <p:nvSpPr>
          <p:cNvPr id="5145" name="WordArt 1048"/>
          <p:cNvSpPr>
            <a:spLocks noChangeArrowheads="1" noChangeShapeType="1" noTextEdit="1"/>
          </p:cNvSpPr>
          <p:nvPr/>
        </p:nvSpPr>
        <p:spPr bwMode="auto">
          <a:xfrm rot="-1390910">
            <a:off x="5121338" y="5618587"/>
            <a:ext cx="1504378" cy="386692"/>
          </a:xfrm>
          <a:prstGeom prst="rect">
            <a:avLst/>
          </a:prstGeom>
        </p:spPr>
        <p:txBody>
          <a:bodyPr wrap="none" fromWordArt="1">
            <a:prstTxWarp prst="textPlain">
              <a:avLst>
                <a:gd name="adj" fmla="val 50792"/>
              </a:avLst>
            </a:prstTxWarp>
          </a:bodyPr>
          <a:lstStyle/>
          <a:p>
            <a:pPr algn="ctr"/>
            <a:r>
              <a:rPr lang="en-US" sz="3600" kern="10" dirty="0">
                <a:ln w="9525">
                  <a:solidFill>
                    <a:srgbClr val="000000"/>
                  </a:solidFill>
                  <a:round/>
                  <a:headEnd/>
                  <a:tailEnd/>
                </a:ln>
                <a:solidFill>
                  <a:srgbClr val="000000"/>
                </a:solidFill>
                <a:latin typeface="Arial Black"/>
              </a:rPr>
              <a:t>for Public Assistance</a:t>
            </a:r>
          </a:p>
        </p:txBody>
      </p:sp>
      <p:sp>
        <p:nvSpPr>
          <p:cNvPr id="5146" name="WordArt 1049"/>
          <p:cNvSpPr>
            <a:spLocks noChangeArrowheads="1" noChangeShapeType="1" noTextEdit="1"/>
          </p:cNvSpPr>
          <p:nvPr/>
        </p:nvSpPr>
        <p:spPr bwMode="auto">
          <a:xfrm>
            <a:off x="2943002" y="5452019"/>
            <a:ext cx="1730598" cy="551361"/>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Program Delivery </a:t>
            </a:r>
          </a:p>
          <a:p>
            <a:pPr algn="ctr"/>
            <a:r>
              <a:rPr lang="en-US" sz="3600" kern="10" dirty="0">
                <a:ln w="9525">
                  <a:solidFill>
                    <a:srgbClr val="000000"/>
                  </a:solidFill>
                  <a:round/>
                  <a:headEnd/>
                  <a:tailEnd/>
                </a:ln>
                <a:solidFill>
                  <a:srgbClr val="000000"/>
                </a:solidFill>
                <a:latin typeface="Arial Black"/>
              </a:rPr>
              <a:t>Manager Assigned</a:t>
            </a:r>
          </a:p>
        </p:txBody>
      </p:sp>
      <p:sp>
        <p:nvSpPr>
          <p:cNvPr id="5147" name="WordArt 1050"/>
          <p:cNvSpPr>
            <a:spLocks noChangeArrowheads="1" noChangeShapeType="1" noTextEdit="1"/>
          </p:cNvSpPr>
          <p:nvPr/>
        </p:nvSpPr>
        <p:spPr bwMode="auto">
          <a:xfrm>
            <a:off x="2943002" y="6064250"/>
            <a:ext cx="1913755" cy="330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Exploratory Call</a:t>
            </a:r>
          </a:p>
        </p:txBody>
      </p:sp>
      <p:sp>
        <p:nvSpPr>
          <p:cNvPr id="5148" name="WordArt 1051"/>
          <p:cNvSpPr>
            <a:spLocks noChangeArrowheads="1" noChangeShapeType="1" noTextEdit="1"/>
          </p:cNvSpPr>
          <p:nvPr/>
        </p:nvSpPr>
        <p:spPr bwMode="auto">
          <a:xfrm rot="1809631">
            <a:off x="1187236" y="5022317"/>
            <a:ext cx="1687734" cy="618151"/>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chemeClr val="tx2">
                    <a:lumMod val="40000"/>
                    <a:lumOff val="60000"/>
                  </a:schemeClr>
                </a:solidFill>
                <a:latin typeface="Arial Black"/>
              </a:rPr>
              <a:t>Recovery Scoping </a:t>
            </a:r>
          </a:p>
          <a:p>
            <a:pPr algn="ctr"/>
            <a:r>
              <a:rPr lang="en-US" sz="3600" kern="10" dirty="0">
                <a:ln w="9525">
                  <a:solidFill>
                    <a:srgbClr val="000000"/>
                  </a:solidFill>
                  <a:round/>
                  <a:headEnd/>
                  <a:tailEnd/>
                </a:ln>
                <a:solidFill>
                  <a:schemeClr val="tx2">
                    <a:lumMod val="40000"/>
                    <a:lumOff val="60000"/>
                  </a:schemeClr>
                </a:solidFill>
                <a:latin typeface="Arial Black"/>
              </a:rPr>
              <a:t>Meeting</a:t>
            </a:r>
          </a:p>
        </p:txBody>
      </p:sp>
      <p:sp>
        <p:nvSpPr>
          <p:cNvPr id="5151" name="WordArt 1054"/>
          <p:cNvSpPr>
            <a:spLocks noChangeArrowheads="1" noChangeShapeType="1" noTextEdit="1"/>
          </p:cNvSpPr>
          <p:nvPr/>
        </p:nvSpPr>
        <p:spPr bwMode="auto">
          <a:xfrm>
            <a:off x="609600" y="2915444"/>
            <a:ext cx="1260476" cy="1724736"/>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C000"/>
                </a:solidFill>
                <a:latin typeface="Arial Black"/>
              </a:rPr>
              <a:t>Phase II</a:t>
            </a:r>
          </a:p>
          <a:p>
            <a:pPr algn="ctr"/>
            <a:r>
              <a:rPr lang="en-US" sz="3600" kern="10" dirty="0">
                <a:ln w="9525">
                  <a:solidFill>
                    <a:srgbClr val="000000"/>
                  </a:solidFill>
                  <a:round/>
                  <a:headEnd/>
                  <a:tailEnd/>
                </a:ln>
                <a:solidFill>
                  <a:srgbClr val="FFC000"/>
                </a:solidFill>
                <a:latin typeface="Arial Black"/>
              </a:rPr>
              <a:t>Intake Damage </a:t>
            </a:r>
          </a:p>
          <a:p>
            <a:pPr algn="ctr"/>
            <a:r>
              <a:rPr lang="en-US" sz="3600" kern="10" dirty="0">
                <a:ln w="9525">
                  <a:solidFill>
                    <a:srgbClr val="000000"/>
                  </a:solidFill>
                  <a:round/>
                  <a:headEnd/>
                  <a:tailEnd/>
                </a:ln>
                <a:solidFill>
                  <a:srgbClr val="FFC000"/>
                </a:solidFill>
                <a:latin typeface="Arial Black"/>
              </a:rPr>
              <a:t>and</a:t>
            </a:r>
          </a:p>
          <a:p>
            <a:pPr algn="ctr"/>
            <a:r>
              <a:rPr lang="en-US" sz="3600" kern="10" dirty="0">
                <a:ln w="9525">
                  <a:solidFill>
                    <a:srgbClr val="000000"/>
                  </a:solidFill>
                  <a:round/>
                  <a:headEnd/>
                  <a:tailEnd/>
                </a:ln>
                <a:solidFill>
                  <a:srgbClr val="FFC000"/>
                </a:solidFill>
                <a:latin typeface="Arial Black"/>
              </a:rPr>
              <a:t> Eligibility </a:t>
            </a:r>
          </a:p>
          <a:p>
            <a:pPr algn="ctr"/>
            <a:r>
              <a:rPr lang="en-US" sz="3600" kern="10" dirty="0" err="1">
                <a:ln w="9525">
                  <a:solidFill>
                    <a:srgbClr val="000000"/>
                  </a:solidFill>
                  <a:round/>
                  <a:headEnd/>
                  <a:tailEnd/>
                </a:ln>
                <a:solidFill>
                  <a:srgbClr val="FFC000"/>
                </a:solidFill>
                <a:latin typeface="Arial Black"/>
              </a:rPr>
              <a:t>Aanalysis</a:t>
            </a:r>
            <a:endParaRPr lang="en-US" sz="3600" kern="10" dirty="0">
              <a:ln w="9525">
                <a:solidFill>
                  <a:srgbClr val="000000"/>
                </a:solidFill>
                <a:round/>
                <a:headEnd/>
                <a:tailEnd/>
              </a:ln>
              <a:solidFill>
                <a:srgbClr val="FFC000"/>
              </a:solidFill>
              <a:latin typeface="Arial Black"/>
            </a:endParaRPr>
          </a:p>
        </p:txBody>
      </p:sp>
    </p:spTree>
    <p:extLst>
      <p:ext uri="{BB962C8B-B14F-4D97-AF65-F5344CB8AC3E}">
        <p14:creationId xmlns:p14="http://schemas.microsoft.com/office/powerpoint/2010/main" val="163734331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620000" cy="838200"/>
          </a:xfrm>
        </p:spPr>
        <p:txBody>
          <a:bodyPr>
            <a:normAutofit/>
          </a:bodyPr>
          <a:lstStyle/>
          <a:p>
            <a:r>
              <a:rPr lang="en-US" dirty="0">
                <a:solidFill>
                  <a:srgbClr val="FFFF00"/>
                </a:solidFill>
              </a:rPr>
              <a:t>Phase II</a:t>
            </a:r>
            <a:r>
              <a:rPr lang="en-US" dirty="0"/>
              <a:t>	</a:t>
            </a:r>
          </a:p>
        </p:txBody>
      </p:sp>
      <p:sp>
        <p:nvSpPr>
          <p:cNvPr id="3" name="Content Placeholder 2"/>
          <p:cNvSpPr>
            <a:spLocks noGrp="1"/>
          </p:cNvSpPr>
          <p:nvPr>
            <p:ph idx="1"/>
          </p:nvPr>
        </p:nvSpPr>
        <p:spPr>
          <a:xfrm>
            <a:off x="838200" y="2590800"/>
            <a:ext cx="8229600" cy="3048000"/>
          </a:xfrm>
        </p:spPr>
        <p:txBody>
          <a:bodyPr>
            <a:normAutofit/>
          </a:bodyPr>
          <a:lstStyle/>
          <a:p>
            <a:r>
              <a:rPr lang="en-US" dirty="0">
                <a:solidFill>
                  <a:srgbClr val="FFFF00"/>
                </a:solidFill>
              </a:rPr>
              <a:t>Three Tracks</a:t>
            </a:r>
          </a:p>
          <a:p>
            <a:pPr marL="0" indent="0">
              <a:buNone/>
            </a:pPr>
            <a:endParaRPr lang="en-US" dirty="0">
              <a:solidFill>
                <a:srgbClr val="FFFF00"/>
              </a:solidFill>
            </a:endParaRPr>
          </a:p>
          <a:p>
            <a:pPr lvl="1"/>
            <a:r>
              <a:rPr lang="en-US" dirty="0">
                <a:solidFill>
                  <a:srgbClr val="FFFF00"/>
                </a:solidFill>
              </a:rPr>
              <a:t>Completed Work</a:t>
            </a:r>
          </a:p>
          <a:p>
            <a:pPr lvl="1"/>
            <a:r>
              <a:rPr lang="en-US" dirty="0">
                <a:solidFill>
                  <a:srgbClr val="FFFF00"/>
                </a:solidFill>
              </a:rPr>
              <a:t>Work To Be Completed –Standard, Non-Technical</a:t>
            </a:r>
          </a:p>
          <a:p>
            <a:pPr lvl="1"/>
            <a:r>
              <a:rPr lang="en-US" dirty="0">
                <a:solidFill>
                  <a:srgbClr val="FFFF00"/>
                </a:solidFill>
              </a:rPr>
              <a:t>Work To Be Completed-Specialized, Technical</a:t>
            </a: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06579"/>
            <a:ext cx="4191000" cy="166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36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1600200"/>
            <a:ext cx="7696200" cy="914400"/>
          </a:xfrm>
        </p:spPr>
        <p:txBody>
          <a:bodyPr>
            <a:normAutofit/>
          </a:bodyPr>
          <a:lstStyle/>
          <a:p>
            <a:pPr eaLnBrk="1" hangingPunct="1"/>
            <a:r>
              <a:rPr lang="en-US" altLang="en-US" dirty="0">
                <a:solidFill>
                  <a:srgbClr val="FFFF00"/>
                </a:solidFill>
              </a:rPr>
              <a:t>Applicant Briefing Purpose</a:t>
            </a:r>
          </a:p>
        </p:txBody>
      </p:sp>
      <p:sp>
        <p:nvSpPr>
          <p:cNvPr id="3075" name="Rectangle 3"/>
          <p:cNvSpPr>
            <a:spLocks noGrp="1" noChangeArrowheads="1"/>
          </p:cNvSpPr>
          <p:nvPr>
            <p:ph type="body" idx="1"/>
          </p:nvPr>
        </p:nvSpPr>
        <p:spPr>
          <a:xfrm>
            <a:off x="838200" y="2590800"/>
            <a:ext cx="8229600" cy="3657601"/>
          </a:xfrm>
        </p:spPr>
        <p:txBody>
          <a:bodyPr>
            <a:normAutofit/>
          </a:bodyPr>
          <a:lstStyle/>
          <a:p>
            <a:r>
              <a:rPr lang="en-US" altLang="en-US" dirty="0">
                <a:solidFill>
                  <a:srgbClr val="FFFF00"/>
                </a:solidFill>
              </a:rPr>
              <a:t>Explain How Public Assistance Works</a:t>
            </a:r>
          </a:p>
          <a:p>
            <a:pPr eaLnBrk="1" hangingPunct="1"/>
            <a:r>
              <a:rPr lang="en-US" altLang="en-US" dirty="0">
                <a:solidFill>
                  <a:srgbClr val="FFFF00"/>
                </a:solidFill>
              </a:rPr>
              <a:t>Identify Eligible Applicant</a:t>
            </a:r>
          </a:p>
          <a:p>
            <a:pPr eaLnBrk="1" hangingPunct="1"/>
            <a:r>
              <a:rPr lang="en-US" altLang="en-US" dirty="0">
                <a:solidFill>
                  <a:srgbClr val="FFFF00"/>
                </a:solidFill>
              </a:rPr>
              <a:t>Identify Eligible Work</a:t>
            </a:r>
          </a:p>
          <a:p>
            <a:pPr eaLnBrk="1" hangingPunct="1"/>
            <a:r>
              <a:rPr lang="en-US" altLang="en-US" dirty="0">
                <a:solidFill>
                  <a:srgbClr val="FFFF00"/>
                </a:solidFill>
              </a:rPr>
              <a:t>Discuss Areas of Special Concern</a:t>
            </a:r>
          </a:p>
          <a:p>
            <a:pPr eaLnBrk="1" hangingPunct="1"/>
            <a:r>
              <a:rPr lang="en-US" altLang="en-US" dirty="0">
                <a:solidFill>
                  <a:srgbClr val="FFFF00"/>
                </a:solidFill>
              </a:rPr>
              <a:t>Discuss Funding</a:t>
            </a:r>
          </a:p>
          <a:p>
            <a:pPr eaLnBrk="1" hangingPunct="1"/>
            <a:r>
              <a:rPr lang="en-US" altLang="en-US" dirty="0">
                <a:solidFill>
                  <a:srgbClr val="FFFF00"/>
                </a:solidFill>
              </a:rPr>
              <a:t>Answer Your Questions</a:t>
            </a:r>
          </a:p>
          <a:p>
            <a:pPr eaLnBrk="1" hangingPunct="1"/>
            <a:endParaRPr lang="en-US" altLang="en-US" dirty="0">
              <a:solidFill>
                <a:srgbClr val="FFFF00"/>
              </a:solidFill>
            </a:endParaRPr>
          </a:p>
          <a:p>
            <a:pPr eaLnBrk="1" hangingPunct="1"/>
            <a:endParaRPr lang="en-US" altLang="en-US" dirty="0">
              <a:solidFill>
                <a:srgbClr val="FFFF00"/>
              </a:solidFill>
            </a:endParaRPr>
          </a:p>
          <a:p>
            <a:pPr eaLnBrk="1" hangingPunct="1"/>
            <a:endParaRPr lang="en-US" altLang="en-US" dirty="0">
              <a:solidFill>
                <a:srgbClr val="FFFF00"/>
              </a:solidFill>
            </a:endParaRPr>
          </a:p>
        </p:txBody>
      </p:sp>
    </p:spTree>
    <p:extLst>
      <p:ext uri="{BB962C8B-B14F-4D97-AF65-F5344CB8AC3E}">
        <p14:creationId xmlns:p14="http://schemas.microsoft.com/office/powerpoint/2010/main" val="189179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074" y="1905000"/>
            <a:ext cx="8229600" cy="884238"/>
          </a:xfrm>
        </p:spPr>
        <p:txBody>
          <a:bodyPr>
            <a:normAutofit/>
          </a:bodyPr>
          <a:lstStyle/>
          <a:p>
            <a:r>
              <a:rPr lang="en-US" dirty="0">
                <a:solidFill>
                  <a:srgbClr val="FFFF00"/>
                </a:solidFill>
              </a:rPr>
              <a:t>Categories of Work (Emergency)</a:t>
            </a:r>
          </a:p>
        </p:txBody>
      </p:sp>
      <p:sp>
        <p:nvSpPr>
          <p:cNvPr id="3" name="Content Placeholder 2"/>
          <p:cNvSpPr>
            <a:spLocks noGrp="1"/>
          </p:cNvSpPr>
          <p:nvPr>
            <p:ph idx="1"/>
          </p:nvPr>
        </p:nvSpPr>
        <p:spPr>
          <a:xfrm>
            <a:off x="762000" y="2743200"/>
            <a:ext cx="7391400" cy="1981200"/>
          </a:xfrm>
        </p:spPr>
        <p:txBody>
          <a:bodyPr/>
          <a:lstStyle/>
          <a:p>
            <a:r>
              <a:rPr lang="en-US" dirty="0">
                <a:solidFill>
                  <a:srgbClr val="FFFF00"/>
                </a:solidFill>
              </a:rPr>
              <a:t>Category A:  Debris Removal</a:t>
            </a:r>
          </a:p>
          <a:p>
            <a:r>
              <a:rPr lang="en-US" dirty="0">
                <a:solidFill>
                  <a:srgbClr val="FFFF00"/>
                </a:solidFill>
              </a:rPr>
              <a:t>Category B:  Emergency Protective Measures</a:t>
            </a:r>
          </a:p>
        </p:txBody>
      </p:sp>
      <p:pic>
        <p:nvPicPr>
          <p:cNvPr id="4" name="Picture 2" descr="https://openclipart.org/image/2400px/svg_to_png/179428/13717141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82535">
            <a:off x="6917902" y="3882669"/>
            <a:ext cx="1729790" cy="241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7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1676400"/>
            <a:ext cx="8229600" cy="914400"/>
          </a:xfrm>
        </p:spPr>
        <p:txBody>
          <a:bodyPr>
            <a:normAutofit/>
          </a:bodyPr>
          <a:lstStyle/>
          <a:p>
            <a:r>
              <a:rPr lang="en-US" dirty="0">
                <a:solidFill>
                  <a:srgbClr val="FFFF00"/>
                </a:solidFill>
              </a:rPr>
              <a:t>Categories of Work (Permanent)</a:t>
            </a:r>
          </a:p>
        </p:txBody>
      </p:sp>
      <p:sp>
        <p:nvSpPr>
          <p:cNvPr id="3" name="Content Placeholder 2"/>
          <p:cNvSpPr>
            <a:spLocks noGrp="1"/>
          </p:cNvSpPr>
          <p:nvPr>
            <p:ph idx="1"/>
          </p:nvPr>
        </p:nvSpPr>
        <p:spPr>
          <a:xfrm>
            <a:off x="533400" y="2590800"/>
            <a:ext cx="7772400" cy="3429000"/>
          </a:xfrm>
        </p:spPr>
        <p:txBody>
          <a:bodyPr>
            <a:normAutofit lnSpcReduction="10000"/>
          </a:bodyPr>
          <a:lstStyle/>
          <a:p>
            <a:r>
              <a:rPr lang="en-US" dirty="0">
                <a:solidFill>
                  <a:srgbClr val="FFFF00"/>
                </a:solidFill>
              </a:rPr>
              <a:t>Category C:  Roads and Bridges</a:t>
            </a:r>
          </a:p>
          <a:p>
            <a:r>
              <a:rPr lang="en-US" dirty="0">
                <a:solidFill>
                  <a:srgbClr val="FFFF00"/>
                </a:solidFill>
              </a:rPr>
              <a:t>Category D:  Water Control Facilities</a:t>
            </a:r>
          </a:p>
          <a:p>
            <a:r>
              <a:rPr lang="en-US" dirty="0">
                <a:solidFill>
                  <a:srgbClr val="FFFF00"/>
                </a:solidFill>
              </a:rPr>
              <a:t>Category E:  Buildings and Equipment</a:t>
            </a:r>
          </a:p>
          <a:p>
            <a:r>
              <a:rPr lang="en-US" dirty="0">
                <a:solidFill>
                  <a:srgbClr val="FFFF00"/>
                </a:solidFill>
              </a:rPr>
              <a:t>Category F:  Utilities</a:t>
            </a:r>
          </a:p>
          <a:p>
            <a:r>
              <a:rPr lang="en-US" dirty="0">
                <a:solidFill>
                  <a:srgbClr val="FFFF00"/>
                </a:solidFill>
              </a:rPr>
              <a:t>Category G:  Parks, Recreation </a:t>
            </a:r>
          </a:p>
          <a:p>
            <a:pPr marL="0" indent="0">
              <a:buNone/>
            </a:pPr>
            <a:r>
              <a:rPr lang="en-US" dirty="0">
                <a:solidFill>
                  <a:srgbClr val="FFFF00"/>
                </a:solidFill>
              </a:rPr>
              <a:t>	Facilities and Other Items</a:t>
            </a:r>
          </a:p>
        </p:txBody>
      </p:sp>
      <p:pic>
        <p:nvPicPr>
          <p:cNvPr id="4" name="Picture 2" descr="https://openclipart.org/image/2400px/svg_to_png/179428/13717141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82535">
            <a:off x="7242627" y="4247653"/>
            <a:ext cx="1583953" cy="211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338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620000" cy="838200"/>
          </a:xfrm>
        </p:spPr>
        <p:txBody>
          <a:bodyPr>
            <a:normAutofit/>
          </a:bodyPr>
          <a:lstStyle/>
          <a:p>
            <a:r>
              <a:rPr lang="en-US" dirty="0">
                <a:solidFill>
                  <a:srgbClr val="FFFF00"/>
                </a:solidFill>
              </a:rPr>
              <a:t>Phase II</a:t>
            </a:r>
            <a:r>
              <a:rPr lang="en-US" dirty="0"/>
              <a:t>	</a:t>
            </a:r>
          </a:p>
        </p:txBody>
      </p:sp>
      <p:sp>
        <p:nvSpPr>
          <p:cNvPr id="3" name="Content Placeholder 2"/>
          <p:cNvSpPr>
            <a:spLocks noGrp="1"/>
          </p:cNvSpPr>
          <p:nvPr>
            <p:ph idx="1"/>
          </p:nvPr>
        </p:nvSpPr>
        <p:spPr>
          <a:xfrm>
            <a:off x="304800" y="2362200"/>
            <a:ext cx="8229600" cy="3886200"/>
          </a:xfrm>
        </p:spPr>
        <p:txBody>
          <a:bodyPr>
            <a:normAutofit fontScale="92500" lnSpcReduction="20000"/>
          </a:bodyPr>
          <a:lstStyle/>
          <a:p>
            <a:r>
              <a:rPr lang="en-US" dirty="0">
                <a:solidFill>
                  <a:srgbClr val="FFFF00"/>
                </a:solidFill>
              </a:rPr>
              <a:t>Completed Work Track</a:t>
            </a:r>
          </a:p>
          <a:p>
            <a:pPr lvl="1"/>
            <a:r>
              <a:rPr lang="en-US" dirty="0">
                <a:solidFill>
                  <a:srgbClr val="FFFF00"/>
                </a:solidFill>
              </a:rPr>
              <a:t>Document Work Completed</a:t>
            </a:r>
          </a:p>
          <a:p>
            <a:pPr lvl="1"/>
            <a:r>
              <a:rPr lang="en-US" dirty="0">
                <a:solidFill>
                  <a:srgbClr val="FFFF00"/>
                </a:solidFill>
              </a:rPr>
              <a:t>Routed to CRC</a:t>
            </a:r>
          </a:p>
          <a:p>
            <a:pPr lvl="1"/>
            <a:r>
              <a:rPr lang="en-US" dirty="0">
                <a:solidFill>
                  <a:srgbClr val="FFFF00"/>
                </a:solidFill>
              </a:rPr>
              <a:t>CRC Validates &amp; Develops </a:t>
            </a:r>
            <a:r>
              <a:rPr lang="en-US" dirty="0" err="1">
                <a:solidFill>
                  <a:srgbClr val="FFFF00"/>
                </a:solidFill>
              </a:rPr>
              <a:t>DDD</a:t>
            </a:r>
            <a:r>
              <a:rPr lang="en-US" dirty="0">
                <a:solidFill>
                  <a:srgbClr val="FFFF00"/>
                </a:solidFill>
              </a:rPr>
              <a:t>, SOW/Costs</a:t>
            </a:r>
          </a:p>
          <a:p>
            <a:pPr lvl="1"/>
            <a:r>
              <a:rPr lang="en-US" dirty="0">
                <a:solidFill>
                  <a:srgbClr val="FFFF00"/>
                </a:solidFill>
              </a:rPr>
              <a:t>CRC Reviews:  QA, Insurance</a:t>
            </a:r>
          </a:p>
          <a:p>
            <a:pPr lvl="1"/>
            <a:r>
              <a:rPr lang="en-US" dirty="0">
                <a:solidFill>
                  <a:srgbClr val="FFFF00"/>
                </a:solidFill>
              </a:rPr>
              <a:t>Joint Field Office Reviews: Mitigation, </a:t>
            </a:r>
            <a:r>
              <a:rPr lang="en-US" dirty="0" err="1">
                <a:solidFill>
                  <a:srgbClr val="FFFF00"/>
                </a:solidFill>
              </a:rPr>
              <a:t>EHP</a:t>
            </a:r>
            <a:endParaRPr lang="en-US" dirty="0">
              <a:solidFill>
                <a:srgbClr val="FFFF00"/>
              </a:solidFill>
            </a:endParaRPr>
          </a:p>
          <a:p>
            <a:pPr lvl="1"/>
            <a:r>
              <a:rPr lang="en-US" dirty="0" err="1">
                <a:solidFill>
                  <a:srgbClr val="FFFF00"/>
                </a:solidFill>
              </a:rPr>
              <a:t>PDMG</a:t>
            </a:r>
            <a:r>
              <a:rPr lang="en-US" dirty="0">
                <a:solidFill>
                  <a:srgbClr val="FFFF00"/>
                </a:solidFill>
              </a:rPr>
              <a:t> Reviews </a:t>
            </a:r>
            <a:r>
              <a:rPr lang="en-US" dirty="0" err="1">
                <a:solidFill>
                  <a:srgbClr val="FFFF00"/>
                </a:solidFill>
              </a:rPr>
              <a:t>DDD</a:t>
            </a:r>
            <a:r>
              <a:rPr lang="en-US" dirty="0">
                <a:solidFill>
                  <a:srgbClr val="FFFF00"/>
                </a:solidFill>
              </a:rPr>
              <a:t>, SOW/Costs</a:t>
            </a:r>
          </a:p>
          <a:p>
            <a:pPr lvl="1"/>
            <a:r>
              <a:rPr lang="en-US" dirty="0">
                <a:solidFill>
                  <a:srgbClr val="FFFF00"/>
                </a:solidFill>
              </a:rPr>
              <a:t>Recipient Reviews</a:t>
            </a:r>
          </a:p>
          <a:p>
            <a:pPr lvl="1"/>
            <a:r>
              <a:rPr lang="en-US" dirty="0">
                <a:solidFill>
                  <a:srgbClr val="FFFF00"/>
                </a:solidFill>
              </a:rPr>
              <a:t>Applicant Reviews &amp; Signs Project</a:t>
            </a:r>
          </a:p>
        </p:txBody>
      </p:sp>
    </p:spTree>
    <p:extLst>
      <p:ext uri="{BB962C8B-B14F-4D97-AF65-F5344CB8AC3E}">
        <p14:creationId xmlns:p14="http://schemas.microsoft.com/office/powerpoint/2010/main" val="83438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620000" cy="838200"/>
          </a:xfrm>
        </p:spPr>
        <p:txBody>
          <a:bodyPr>
            <a:normAutofit/>
          </a:bodyPr>
          <a:lstStyle/>
          <a:p>
            <a:r>
              <a:rPr lang="en-US" dirty="0">
                <a:solidFill>
                  <a:srgbClr val="FFFF00"/>
                </a:solidFill>
              </a:rPr>
              <a:t>Phase II</a:t>
            </a:r>
            <a:r>
              <a:rPr lang="en-US" dirty="0"/>
              <a:t>	</a:t>
            </a:r>
          </a:p>
        </p:txBody>
      </p:sp>
      <p:sp>
        <p:nvSpPr>
          <p:cNvPr id="3" name="Content Placeholder 2"/>
          <p:cNvSpPr>
            <a:spLocks noGrp="1"/>
          </p:cNvSpPr>
          <p:nvPr>
            <p:ph idx="1"/>
          </p:nvPr>
        </p:nvSpPr>
        <p:spPr>
          <a:xfrm>
            <a:off x="0" y="3200400"/>
            <a:ext cx="6629400" cy="3048000"/>
          </a:xfrm>
        </p:spPr>
        <p:txBody>
          <a:bodyPr>
            <a:normAutofit lnSpcReduction="10000"/>
          </a:bodyPr>
          <a:lstStyle/>
          <a:p>
            <a:pPr lvl="1"/>
            <a:r>
              <a:rPr lang="en-US" dirty="0">
                <a:solidFill>
                  <a:srgbClr val="FFFF00"/>
                </a:solidFill>
              </a:rPr>
              <a:t>Site Inspection Work Order for Work to be Completed </a:t>
            </a:r>
          </a:p>
          <a:p>
            <a:pPr lvl="1"/>
            <a:r>
              <a:rPr lang="en-US" dirty="0">
                <a:solidFill>
                  <a:srgbClr val="FFFF00"/>
                </a:solidFill>
              </a:rPr>
              <a:t>Site Inspection  (FEMA site visit)</a:t>
            </a:r>
          </a:p>
          <a:p>
            <a:pPr lvl="1"/>
            <a:r>
              <a:rPr lang="en-US" dirty="0" err="1">
                <a:solidFill>
                  <a:srgbClr val="FFFF00"/>
                </a:solidFill>
              </a:rPr>
              <a:t>PDMG</a:t>
            </a:r>
            <a:r>
              <a:rPr lang="en-US" dirty="0">
                <a:solidFill>
                  <a:srgbClr val="FFFF00"/>
                </a:solidFill>
              </a:rPr>
              <a:t> &amp; Applicant Review &amp; Sign Off </a:t>
            </a:r>
          </a:p>
          <a:p>
            <a:pPr marL="0" indent="0">
              <a:buNone/>
            </a:pPr>
            <a:r>
              <a:rPr lang="en-US" dirty="0">
                <a:solidFill>
                  <a:srgbClr val="FFFF00"/>
                </a:solidFill>
              </a:rPr>
              <a:t>	</a:t>
            </a:r>
            <a:r>
              <a:rPr lang="en-US" sz="2800" dirty="0">
                <a:solidFill>
                  <a:srgbClr val="FFFF00"/>
                </a:solidFill>
              </a:rPr>
              <a:t>Site Inspection Report</a:t>
            </a:r>
          </a:p>
          <a:p>
            <a:pPr marL="0" indent="0">
              <a:buNone/>
            </a:pPr>
            <a:r>
              <a:rPr lang="en-US" sz="2800" dirty="0">
                <a:solidFill>
                  <a:srgbClr val="FFFF00"/>
                </a:solidFill>
              </a:rPr>
              <a:t>	Damage, Description and Dimension</a:t>
            </a:r>
          </a:p>
        </p:txBody>
      </p:sp>
      <p:pic>
        <p:nvPicPr>
          <p:cNvPr id="1028" name="Picture 4" descr="Image result for clip art 2 people looking at clipbo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372853"/>
            <a:ext cx="2092690" cy="28594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25" y="2486526"/>
            <a:ext cx="9242787" cy="553998"/>
          </a:xfrm>
          <a:prstGeom prst="rect">
            <a:avLst/>
          </a:prstGeom>
          <a:noFill/>
        </p:spPr>
        <p:txBody>
          <a:bodyPr wrap="none" rtlCol="0">
            <a:spAutoFit/>
          </a:bodyPr>
          <a:lstStyle/>
          <a:p>
            <a:pPr marL="457200" indent="-457200">
              <a:buFont typeface="Arial" panose="020B0604020202020204" pitchFamily="34" charset="0"/>
              <a:buChar char="•"/>
            </a:pPr>
            <a:r>
              <a:rPr lang="en-US" sz="3000" dirty="0">
                <a:solidFill>
                  <a:srgbClr val="FFFF00"/>
                </a:solidFill>
              </a:rPr>
              <a:t>Standard, Non-Technical &amp; Specialized, Technical Tracks</a:t>
            </a:r>
          </a:p>
        </p:txBody>
      </p:sp>
    </p:spTree>
    <p:extLst>
      <p:ext uri="{BB962C8B-B14F-4D97-AF65-F5344CB8AC3E}">
        <p14:creationId xmlns:p14="http://schemas.microsoft.com/office/powerpoint/2010/main" val="124246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pPr>
              <a:defRPr/>
            </a:pPr>
            <a:fld id="{864BB2DC-A2DC-42D5-8183-8C6444CFE428}" type="slidenum">
              <a:rPr lang="en-US"/>
              <a:pPr>
                <a:defRPr/>
              </a:pPr>
              <a:t>24</a:t>
            </a:fld>
            <a:endParaRPr lang="en-US"/>
          </a:p>
        </p:txBody>
      </p:sp>
      <p:sp>
        <p:nvSpPr>
          <p:cNvPr id="5123" name="AutoShape 1026"/>
          <p:cNvSpPr>
            <a:spLocks noChangeArrowheads="1"/>
          </p:cNvSpPr>
          <p:nvPr/>
        </p:nvSpPr>
        <p:spPr bwMode="auto">
          <a:xfrm>
            <a:off x="3556000" y="1663700"/>
            <a:ext cx="3035300" cy="3263900"/>
          </a:xfrm>
          <a:prstGeom prst="star24">
            <a:avLst>
              <a:gd name="adj" fmla="val 37500"/>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000000"/>
            </a:extrusionClr>
          </a:sp3d>
        </p:spPr>
        <p:txBody>
          <a:bodyPr wrap="none" anchor="ctr">
            <a:flatTx/>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Swis721 BlkEx BT" pitchFamily="34" charset="0"/>
            </a:endParaRPr>
          </a:p>
        </p:txBody>
      </p:sp>
      <p:sp>
        <p:nvSpPr>
          <p:cNvPr id="5125" name="Text Box 1028"/>
          <p:cNvSpPr txBox="1">
            <a:spLocks noChangeArrowheads="1"/>
          </p:cNvSpPr>
          <p:nvPr/>
        </p:nvSpPr>
        <p:spPr bwMode="auto">
          <a:xfrm>
            <a:off x="203200" y="0"/>
            <a:ext cx="894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eaLnBrk="1" hangingPunct="1">
              <a:spcBef>
                <a:spcPct val="0"/>
              </a:spcBef>
              <a:buNone/>
            </a:pPr>
            <a:r>
              <a:rPr lang="en-US" altLang="en-US" sz="4400" b="1" dirty="0">
                <a:solidFill>
                  <a:srgbClr val="FFFF00"/>
                </a:solidFill>
                <a:latin typeface="Arial Narrow" pitchFamily="34" charset="0"/>
              </a:rPr>
              <a:t>The Public Assistance Process </a:t>
            </a:r>
            <a:endParaRPr lang="en-US" altLang="en-US" sz="2800" b="1" dirty="0">
              <a:solidFill>
                <a:srgbClr val="FFFF00"/>
              </a:solidFill>
              <a:latin typeface="Arial Narrow" pitchFamily="34" charset="0"/>
            </a:endParaRPr>
          </a:p>
          <a:p>
            <a:pPr lvl="0" eaLnBrk="1" hangingPunct="1">
              <a:spcBef>
                <a:spcPct val="0"/>
              </a:spcBef>
              <a:buNone/>
            </a:pPr>
            <a:r>
              <a:rPr lang="en-US" altLang="en-US" sz="2800" b="1" dirty="0">
                <a:solidFill>
                  <a:srgbClr val="FFFF00"/>
                </a:solidFill>
                <a:latin typeface="Arial Narrow" pitchFamily="34" charset="0"/>
              </a:rPr>
              <a:t>                         (New Model)</a:t>
            </a:r>
          </a:p>
        </p:txBody>
      </p:sp>
      <p:sp>
        <p:nvSpPr>
          <p:cNvPr id="5126" name="Freeform 1029"/>
          <p:cNvSpPr>
            <a:spLocks/>
          </p:cNvSpPr>
          <p:nvPr/>
        </p:nvSpPr>
        <p:spPr bwMode="auto">
          <a:xfrm>
            <a:off x="520700" y="1030288"/>
            <a:ext cx="2284413" cy="2108200"/>
          </a:xfrm>
          <a:custGeom>
            <a:avLst/>
            <a:gdLst>
              <a:gd name="T0" fmla="*/ 2147483647 w 1439"/>
              <a:gd name="T1" fmla="*/ 2147483647 h 1328"/>
              <a:gd name="T2" fmla="*/ 2147483647 w 1439"/>
              <a:gd name="T3" fmla="*/ 2147483647 h 1328"/>
              <a:gd name="T4" fmla="*/ 2147483647 w 1439"/>
              <a:gd name="T5" fmla="*/ 2147483647 h 1328"/>
              <a:gd name="T6" fmla="*/ 2147483647 w 1439"/>
              <a:gd name="T7" fmla="*/ 2147483647 h 1328"/>
              <a:gd name="T8" fmla="*/ 2147483647 w 1439"/>
              <a:gd name="T9" fmla="*/ 2147483647 h 1328"/>
              <a:gd name="T10" fmla="*/ 2147483647 w 1439"/>
              <a:gd name="T11" fmla="*/ 2147483647 h 1328"/>
              <a:gd name="T12" fmla="*/ 2147483647 w 1439"/>
              <a:gd name="T13" fmla="*/ 2147483647 h 1328"/>
              <a:gd name="T14" fmla="*/ 2147483647 w 1439"/>
              <a:gd name="T15" fmla="*/ 2147483647 h 1328"/>
              <a:gd name="T16" fmla="*/ 2147483647 w 1439"/>
              <a:gd name="T17" fmla="*/ 2147483647 h 1328"/>
              <a:gd name="T18" fmla="*/ 2147483647 w 1439"/>
              <a:gd name="T19" fmla="*/ 2147483647 h 1328"/>
              <a:gd name="T20" fmla="*/ 2147483647 w 1439"/>
              <a:gd name="T21" fmla="*/ 2147483647 h 1328"/>
              <a:gd name="T22" fmla="*/ 2147483647 w 1439"/>
              <a:gd name="T23" fmla="*/ 2147483647 h 1328"/>
              <a:gd name="T24" fmla="*/ 2147483647 w 1439"/>
              <a:gd name="T25" fmla="*/ 2147483647 h 1328"/>
              <a:gd name="T26" fmla="*/ 2147483647 w 1439"/>
              <a:gd name="T27" fmla="*/ 2147483647 h 1328"/>
              <a:gd name="T28" fmla="*/ 2147483647 w 1439"/>
              <a:gd name="T29" fmla="*/ 2147483647 h 1328"/>
              <a:gd name="T30" fmla="*/ 2147483647 w 1439"/>
              <a:gd name="T31" fmla="*/ 2147483647 h 1328"/>
              <a:gd name="T32" fmla="*/ 2147483647 w 1439"/>
              <a:gd name="T33" fmla="*/ 2147483647 h 1328"/>
              <a:gd name="T34" fmla="*/ 2147483647 w 1439"/>
              <a:gd name="T35" fmla="*/ 2147483647 h 1328"/>
              <a:gd name="T36" fmla="*/ 2147483647 w 1439"/>
              <a:gd name="T37" fmla="*/ 2147483647 h 1328"/>
              <a:gd name="T38" fmla="*/ 0 w 1439"/>
              <a:gd name="T39" fmla="*/ 2147483647 h 1328"/>
              <a:gd name="T40" fmla="*/ 2147483647 w 1439"/>
              <a:gd name="T41" fmla="*/ 2147483647 h 1328"/>
              <a:gd name="T42" fmla="*/ 2147483647 w 1439"/>
              <a:gd name="T43" fmla="*/ 2147483647 h 1328"/>
              <a:gd name="T44" fmla="*/ 2147483647 w 1439"/>
              <a:gd name="T45" fmla="*/ 2147483647 h 1328"/>
              <a:gd name="T46" fmla="*/ 2147483647 w 1439"/>
              <a:gd name="T47" fmla="*/ 2147483647 h 1328"/>
              <a:gd name="T48" fmla="*/ 2147483647 w 1439"/>
              <a:gd name="T49" fmla="*/ 2147483647 h 1328"/>
              <a:gd name="T50" fmla="*/ 2147483647 w 1439"/>
              <a:gd name="T51" fmla="*/ 2147483647 h 1328"/>
              <a:gd name="T52" fmla="*/ 2147483647 w 1439"/>
              <a:gd name="T53" fmla="*/ 2147483647 h 1328"/>
              <a:gd name="T54" fmla="*/ 2147483647 w 1439"/>
              <a:gd name="T55" fmla="*/ 2147483647 h 1328"/>
              <a:gd name="T56" fmla="*/ 2147483647 w 1439"/>
              <a:gd name="T57" fmla="*/ 2147483647 h 1328"/>
              <a:gd name="T58" fmla="*/ 2147483647 w 1439"/>
              <a:gd name="T59" fmla="*/ 2147483647 h 1328"/>
              <a:gd name="T60" fmla="*/ 2147483647 w 1439"/>
              <a:gd name="T61" fmla="*/ 2147483647 h 1328"/>
              <a:gd name="T62" fmla="*/ 2147483647 w 1439"/>
              <a:gd name="T63" fmla="*/ 2147483647 h 1328"/>
              <a:gd name="T64" fmla="*/ 2147483647 w 1439"/>
              <a:gd name="T65" fmla="*/ 2147483647 h 1328"/>
              <a:gd name="T66" fmla="*/ 2147483647 w 1439"/>
              <a:gd name="T67" fmla="*/ 2147483647 h 1328"/>
              <a:gd name="T68" fmla="*/ 2147483647 w 1439"/>
              <a:gd name="T69" fmla="*/ 2147483647 h 1328"/>
              <a:gd name="T70" fmla="*/ 2147483647 w 1439"/>
              <a:gd name="T71" fmla="*/ 2147483647 h 1328"/>
              <a:gd name="T72" fmla="*/ 2147483647 w 1439"/>
              <a:gd name="T73" fmla="*/ 2147483647 h 1328"/>
              <a:gd name="T74" fmla="*/ 2147483647 w 1439"/>
              <a:gd name="T75" fmla="*/ 2147483647 h 1328"/>
              <a:gd name="T76" fmla="*/ 2147483647 w 1439"/>
              <a:gd name="T77" fmla="*/ 2147483647 h 1328"/>
              <a:gd name="T78" fmla="*/ 2147483647 w 1439"/>
              <a:gd name="T79" fmla="*/ 2147483647 h 1328"/>
              <a:gd name="T80" fmla="*/ 2147483647 w 1439"/>
              <a:gd name="T81" fmla="*/ 2147483647 h 1328"/>
              <a:gd name="T82" fmla="*/ 2147483647 w 1439"/>
              <a:gd name="T83" fmla="*/ 2147483647 h 1328"/>
              <a:gd name="T84" fmla="*/ 2147483647 w 1439"/>
              <a:gd name="T85" fmla="*/ 2147483647 h 1328"/>
              <a:gd name="T86" fmla="*/ 2147483647 w 1439"/>
              <a:gd name="T87" fmla="*/ 2147483647 h 1328"/>
              <a:gd name="T88" fmla="*/ 2147483647 w 1439"/>
              <a:gd name="T89" fmla="*/ 2147483647 h 1328"/>
              <a:gd name="T90" fmla="*/ 2147483647 w 1439"/>
              <a:gd name="T91" fmla="*/ 2147483647 h 1328"/>
              <a:gd name="T92" fmla="*/ 2147483647 w 1439"/>
              <a:gd name="T93" fmla="*/ 2147483647 h 1328"/>
              <a:gd name="T94" fmla="*/ 2147483647 w 1439"/>
              <a:gd name="T95" fmla="*/ 2147483647 h 1328"/>
              <a:gd name="T96" fmla="*/ 2147483647 w 1439"/>
              <a:gd name="T97" fmla="*/ 2147483647 h 1328"/>
              <a:gd name="T98" fmla="*/ 2147483647 w 1439"/>
              <a:gd name="T99" fmla="*/ 2147483647 h 1328"/>
              <a:gd name="T100" fmla="*/ 2147483647 w 1439"/>
              <a:gd name="T101" fmla="*/ 2147483647 h 1328"/>
              <a:gd name="T102" fmla="*/ 2147483647 w 1439"/>
              <a:gd name="T103" fmla="*/ 2147483647 h 1328"/>
              <a:gd name="T104" fmla="*/ 2147483647 w 1439"/>
              <a:gd name="T105" fmla="*/ 2147483647 h 1328"/>
              <a:gd name="T106" fmla="*/ 2147483647 w 1439"/>
              <a:gd name="T107" fmla="*/ 2147483647 h 1328"/>
              <a:gd name="T108" fmla="*/ 2147483647 w 1439"/>
              <a:gd name="T109" fmla="*/ 0 h 1328"/>
              <a:gd name="T110" fmla="*/ 2147483647 w 1439"/>
              <a:gd name="T111" fmla="*/ 2147483647 h 1328"/>
              <a:gd name="T112" fmla="*/ 2147483647 w 1439"/>
              <a:gd name="T113" fmla="*/ 2147483647 h 1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39"/>
              <a:gd name="T172" fmla="*/ 0 h 1328"/>
              <a:gd name="T173" fmla="*/ 1439 w 1439"/>
              <a:gd name="T174" fmla="*/ 1328 h 1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39" h="1328">
                <a:moveTo>
                  <a:pt x="1318" y="1185"/>
                </a:moveTo>
                <a:lnTo>
                  <a:pt x="1191" y="885"/>
                </a:lnTo>
                <a:lnTo>
                  <a:pt x="1163" y="896"/>
                </a:lnTo>
                <a:lnTo>
                  <a:pt x="1138" y="911"/>
                </a:lnTo>
                <a:lnTo>
                  <a:pt x="1111" y="925"/>
                </a:lnTo>
                <a:lnTo>
                  <a:pt x="1084" y="942"/>
                </a:lnTo>
                <a:lnTo>
                  <a:pt x="1050" y="965"/>
                </a:lnTo>
                <a:lnTo>
                  <a:pt x="1023" y="984"/>
                </a:lnTo>
                <a:lnTo>
                  <a:pt x="993" y="1007"/>
                </a:lnTo>
                <a:lnTo>
                  <a:pt x="963" y="1033"/>
                </a:lnTo>
                <a:lnTo>
                  <a:pt x="931" y="1059"/>
                </a:lnTo>
                <a:lnTo>
                  <a:pt x="878" y="1112"/>
                </a:lnTo>
                <a:lnTo>
                  <a:pt x="852" y="1140"/>
                </a:lnTo>
                <a:lnTo>
                  <a:pt x="828" y="1168"/>
                </a:lnTo>
                <a:lnTo>
                  <a:pt x="806" y="1197"/>
                </a:lnTo>
                <a:lnTo>
                  <a:pt x="784" y="1228"/>
                </a:lnTo>
                <a:lnTo>
                  <a:pt x="765" y="1257"/>
                </a:lnTo>
                <a:lnTo>
                  <a:pt x="741" y="1292"/>
                </a:lnTo>
                <a:lnTo>
                  <a:pt x="724" y="1328"/>
                </a:lnTo>
                <a:lnTo>
                  <a:pt x="0" y="1311"/>
                </a:lnTo>
                <a:lnTo>
                  <a:pt x="86" y="1146"/>
                </a:lnTo>
                <a:lnTo>
                  <a:pt x="99" y="1114"/>
                </a:lnTo>
                <a:lnTo>
                  <a:pt x="113" y="1087"/>
                </a:lnTo>
                <a:lnTo>
                  <a:pt x="129" y="1056"/>
                </a:lnTo>
                <a:lnTo>
                  <a:pt x="142" y="1030"/>
                </a:lnTo>
                <a:lnTo>
                  <a:pt x="157" y="1001"/>
                </a:lnTo>
                <a:lnTo>
                  <a:pt x="173" y="975"/>
                </a:lnTo>
                <a:lnTo>
                  <a:pt x="188" y="950"/>
                </a:lnTo>
                <a:lnTo>
                  <a:pt x="204" y="925"/>
                </a:lnTo>
                <a:lnTo>
                  <a:pt x="222" y="894"/>
                </a:lnTo>
                <a:lnTo>
                  <a:pt x="244" y="865"/>
                </a:lnTo>
                <a:lnTo>
                  <a:pt x="262" y="836"/>
                </a:lnTo>
                <a:lnTo>
                  <a:pt x="281" y="808"/>
                </a:lnTo>
                <a:lnTo>
                  <a:pt x="305" y="778"/>
                </a:lnTo>
                <a:lnTo>
                  <a:pt x="329" y="750"/>
                </a:lnTo>
                <a:lnTo>
                  <a:pt x="356" y="718"/>
                </a:lnTo>
                <a:lnTo>
                  <a:pt x="382" y="687"/>
                </a:lnTo>
                <a:lnTo>
                  <a:pt x="409" y="660"/>
                </a:lnTo>
                <a:lnTo>
                  <a:pt x="439" y="630"/>
                </a:lnTo>
                <a:lnTo>
                  <a:pt x="476" y="593"/>
                </a:lnTo>
                <a:lnTo>
                  <a:pt x="511" y="561"/>
                </a:lnTo>
                <a:lnTo>
                  <a:pt x="533" y="540"/>
                </a:lnTo>
                <a:lnTo>
                  <a:pt x="564" y="515"/>
                </a:lnTo>
                <a:lnTo>
                  <a:pt x="591" y="492"/>
                </a:lnTo>
                <a:lnTo>
                  <a:pt x="626" y="466"/>
                </a:lnTo>
                <a:lnTo>
                  <a:pt x="658" y="443"/>
                </a:lnTo>
                <a:lnTo>
                  <a:pt x="687" y="424"/>
                </a:lnTo>
                <a:lnTo>
                  <a:pt x="724" y="399"/>
                </a:lnTo>
                <a:lnTo>
                  <a:pt x="755" y="380"/>
                </a:lnTo>
                <a:lnTo>
                  <a:pt x="790" y="358"/>
                </a:lnTo>
                <a:lnTo>
                  <a:pt x="822" y="340"/>
                </a:lnTo>
                <a:lnTo>
                  <a:pt x="858" y="321"/>
                </a:lnTo>
                <a:lnTo>
                  <a:pt x="893" y="303"/>
                </a:lnTo>
                <a:lnTo>
                  <a:pt x="939" y="283"/>
                </a:lnTo>
                <a:lnTo>
                  <a:pt x="823" y="0"/>
                </a:lnTo>
                <a:lnTo>
                  <a:pt x="1439" y="430"/>
                </a:lnTo>
                <a:lnTo>
                  <a:pt x="1318" y="1185"/>
                </a:lnTo>
                <a:close/>
              </a:path>
            </a:pathLst>
          </a:custGeom>
          <a:solidFill>
            <a:srgbClr val="0066FF"/>
          </a:solidFill>
          <a:ln w="22225">
            <a:solidFill>
              <a:srgbClr val="000000"/>
            </a:solidFill>
            <a:prstDash val="solid"/>
            <a:round/>
            <a:headEnd/>
            <a:tailEnd/>
          </a:ln>
        </p:spPr>
        <p:txBody>
          <a:bodyPr/>
          <a:lstStyle/>
          <a:p>
            <a:endParaRPr lang="en-US"/>
          </a:p>
        </p:txBody>
      </p:sp>
      <p:sp>
        <p:nvSpPr>
          <p:cNvPr id="5127" name="Freeform 1030"/>
          <p:cNvSpPr>
            <a:spLocks/>
          </p:cNvSpPr>
          <p:nvPr/>
        </p:nvSpPr>
        <p:spPr bwMode="auto">
          <a:xfrm>
            <a:off x="153988" y="2806700"/>
            <a:ext cx="2111375" cy="2436813"/>
          </a:xfrm>
          <a:custGeom>
            <a:avLst/>
            <a:gdLst>
              <a:gd name="T0" fmla="*/ 2147483647 w 1298"/>
              <a:gd name="T1" fmla="*/ 2147483647 h 1569"/>
              <a:gd name="T2" fmla="*/ 2147483647 w 1298"/>
              <a:gd name="T3" fmla="*/ 2147483647 h 1569"/>
              <a:gd name="T4" fmla="*/ 2147483647 w 1298"/>
              <a:gd name="T5" fmla="*/ 2147483647 h 1569"/>
              <a:gd name="T6" fmla="*/ 2147483647 w 1298"/>
              <a:gd name="T7" fmla="*/ 2147483647 h 1569"/>
              <a:gd name="T8" fmla="*/ 2147483647 w 1298"/>
              <a:gd name="T9" fmla="*/ 2147483647 h 1569"/>
              <a:gd name="T10" fmla="*/ 2147483647 w 1298"/>
              <a:gd name="T11" fmla="*/ 2147483647 h 1569"/>
              <a:gd name="T12" fmla="*/ 2147483647 w 1298"/>
              <a:gd name="T13" fmla="*/ 2147483647 h 1569"/>
              <a:gd name="T14" fmla="*/ 2147483647 w 1298"/>
              <a:gd name="T15" fmla="*/ 2147483647 h 1569"/>
              <a:gd name="T16" fmla="*/ 2147483647 w 1298"/>
              <a:gd name="T17" fmla="*/ 2147483647 h 1569"/>
              <a:gd name="T18" fmla="*/ 2147483647 w 1298"/>
              <a:gd name="T19" fmla="*/ 2147483647 h 1569"/>
              <a:gd name="T20" fmla="*/ 2147483647 w 1298"/>
              <a:gd name="T21" fmla="*/ 2147483647 h 1569"/>
              <a:gd name="T22" fmla="*/ 2147483647 w 1298"/>
              <a:gd name="T23" fmla="*/ 2147483647 h 1569"/>
              <a:gd name="T24" fmla="*/ 2147483647 w 1298"/>
              <a:gd name="T25" fmla="*/ 2147483647 h 1569"/>
              <a:gd name="T26" fmla="*/ 2147483647 w 1298"/>
              <a:gd name="T27" fmla="*/ 2147483647 h 1569"/>
              <a:gd name="T28" fmla="*/ 2147483647 w 1298"/>
              <a:gd name="T29" fmla="*/ 2147483647 h 1569"/>
              <a:gd name="T30" fmla="*/ 2147483647 w 1298"/>
              <a:gd name="T31" fmla="*/ 2147483647 h 1569"/>
              <a:gd name="T32" fmla="*/ 2147483647 w 1298"/>
              <a:gd name="T33" fmla="*/ 2147483647 h 1569"/>
              <a:gd name="T34" fmla="*/ 2147483647 w 1298"/>
              <a:gd name="T35" fmla="*/ 2147483647 h 1569"/>
              <a:gd name="T36" fmla="*/ 2147483647 w 1298"/>
              <a:gd name="T37" fmla="*/ 2147483647 h 1569"/>
              <a:gd name="T38" fmla="*/ 2147483647 w 1298"/>
              <a:gd name="T39" fmla="*/ 2147483647 h 1569"/>
              <a:gd name="T40" fmla="*/ 2147483647 w 1298"/>
              <a:gd name="T41" fmla="*/ 2147483647 h 1569"/>
              <a:gd name="T42" fmla="*/ 2147483647 w 1298"/>
              <a:gd name="T43" fmla="*/ 2147483647 h 1569"/>
              <a:gd name="T44" fmla="*/ 2147483647 w 1298"/>
              <a:gd name="T45" fmla="*/ 2147483647 h 1569"/>
              <a:gd name="T46" fmla="*/ 2147483647 w 1298"/>
              <a:gd name="T47" fmla="*/ 2147483647 h 1569"/>
              <a:gd name="T48" fmla="*/ 2147483647 w 1298"/>
              <a:gd name="T49" fmla="*/ 2147483647 h 1569"/>
              <a:gd name="T50" fmla="*/ 2147483647 w 1298"/>
              <a:gd name="T51" fmla="*/ 2147483647 h 1569"/>
              <a:gd name="T52" fmla="*/ 2147483647 w 1298"/>
              <a:gd name="T53" fmla="*/ 2147483647 h 1569"/>
              <a:gd name="T54" fmla="*/ 2147483647 w 1298"/>
              <a:gd name="T55" fmla="*/ 2147483647 h 1569"/>
              <a:gd name="T56" fmla="*/ 2147483647 w 1298"/>
              <a:gd name="T57" fmla="*/ 2147483647 h 1569"/>
              <a:gd name="T58" fmla="*/ 2147483647 w 1298"/>
              <a:gd name="T59" fmla="*/ 2147483647 h 1569"/>
              <a:gd name="T60" fmla="*/ 2147483647 w 1298"/>
              <a:gd name="T61" fmla="*/ 2147483647 h 1569"/>
              <a:gd name="T62" fmla="*/ 2147483647 w 1298"/>
              <a:gd name="T63" fmla="*/ 2147483647 h 1569"/>
              <a:gd name="T64" fmla="*/ 2147483647 w 1298"/>
              <a:gd name="T65" fmla="*/ 2147483647 h 1569"/>
              <a:gd name="T66" fmla="*/ 2147483647 w 1298"/>
              <a:gd name="T67" fmla="*/ 2147483647 h 1569"/>
              <a:gd name="T68" fmla="*/ 2147483647 w 1298"/>
              <a:gd name="T69" fmla="*/ 2147483647 h 1569"/>
              <a:gd name="T70" fmla="*/ 2147483647 w 1298"/>
              <a:gd name="T71" fmla="*/ 2147483647 h 1569"/>
              <a:gd name="T72" fmla="*/ 2147483647 w 1298"/>
              <a:gd name="T73" fmla="*/ 2147483647 h 1569"/>
              <a:gd name="T74" fmla="*/ 2147483647 w 1298"/>
              <a:gd name="T75" fmla="*/ 2147483647 h 1569"/>
              <a:gd name="T76" fmla="*/ 2147483647 w 1298"/>
              <a:gd name="T77" fmla="*/ 2147483647 h 1569"/>
              <a:gd name="T78" fmla="*/ 2147483647 w 1298"/>
              <a:gd name="T79" fmla="*/ 2147483647 h 1569"/>
              <a:gd name="T80" fmla="*/ 2147483647 w 1298"/>
              <a:gd name="T81" fmla="*/ 2147483647 h 1569"/>
              <a:gd name="T82" fmla="*/ 2147483647 w 1298"/>
              <a:gd name="T83" fmla="*/ 2147483647 h 1569"/>
              <a:gd name="T84" fmla="*/ 2147483647 w 1298"/>
              <a:gd name="T85" fmla="*/ 2147483647 h 1569"/>
              <a:gd name="T86" fmla="*/ 2147483647 w 1298"/>
              <a:gd name="T87" fmla="*/ 2147483647 h 1569"/>
              <a:gd name="T88" fmla="*/ 2147483647 w 1298"/>
              <a:gd name="T89" fmla="*/ 2147483647 h 1569"/>
              <a:gd name="T90" fmla="*/ 2147483647 w 1298"/>
              <a:gd name="T91" fmla="*/ 2147483647 h 1569"/>
              <a:gd name="T92" fmla="*/ 2147483647 w 1298"/>
              <a:gd name="T93" fmla="*/ 2147483647 h 1569"/>
              <a:gd name="T94" fmla="*/ 2147483647 w 1298"/>
              <a:gd name="T95" fmla="*/ 2147483647 h 1569"/>
              <a:gd name="T96" fmla="*/ 2147483647 w 1298"/>
              <a:gd name="T97" fmla="*/ 2147483647 h 1569"/>
              <a:gd name="T98" fmla="*/ 2147483647 w 1298"/>
              <a:gd name="T99" fmla="*/ 2147483647 h 1569"/>
              <a:gd name="T100" fmla="*/ 2147483647 w 1298"/>
              <a:gd name="T101" fmla="*/ 2147483647 h 1569"/>
              <a:gd name="T102" fmla="*/ 2147483647 w 1298"/>
              <a:gd name="T103" fmla="*/ 2147483647 h 1569"/>
              <a:gd name="T104" fmla="*/ 2147483647 w 1298"/>
              <a:gd name="T105" fmla="*/ 2147483647 h 1569"/>
              <a:gd name="T106" fmla="*/ 2147483647 w 1298"/>
              <a:gd name="T107" fmla="*/ 2147483647 h 1569"/>
              <a:gd name="T108" fmla="*/ 0 w 1298"/>
              <a:gd name="T109" fmla="*/ 2147483647 h 1569"/>
              <a:gd name="T110" fmla="*/ 2147483647 w 1298"/>
              <a:gd name="T111" fmla="*/ 0 h 1569"/>
              <a:gd name="T112" fmla="*/ 2147483647 w 1298"/>
              <a:gd name="T113" fmla="*/ 2147483647 h 1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98"/>
              <a:gd name="T172" fmla="*/ 0 h 1569"/>
              <a:gd name="T173" fmla="*/ 1298 w 1298"/>
              <a:gd name="T174" fmla="*/ 1569 h 1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98" h="1569">
                <a:moveTo>
                  <a:pt x="1298" y="506"/>
                </a:moveTo>
                <a:lnTo>
                  <a:pt x="969" y="454"/>
                </a:lnTo>
                <a:lnTo>
                  <a:pt x="963" y="484"/>
                </a:lnTo>
                <a:lnTo>
                  <a:pt x="962" y="513"/>
                </a:lnTo>
                <a:lnTo>
                  <a:pt x="959" y="544"/>
                </a:lnTo>
                <a:lnTo>
                  <a:pt x="959" y="575"/>
                </a:lnTo>
                <a:lnTo>
                  <a:pt x="960" y="616"/>
                </a:lnTo>
                <a:lnTo>
                  <a:pt x="962" y="651"/>
                </a:lnTo>
                <a:lnTo>
                  <a:pt x="964" y="688"/>
                </a:lnTo>
                <a:lnTo>
                  <a:pt x="970" y="728"/>
                </a:lnTo>
                <a:lnTo>
                  <a:pt x="976" y="769"/>
                </a:lnTo>
                <a:lnTo>
                  <a:pt x="992" y="843"/>
                </a:lnTo>
                <a:lnTo>
                  <a:pt x="1003" y="879"/>
                </a:lnTo>
                <a:lnTo>
                  <a:pt x="1013" y="915"/>
                </a:lnTo>
                <a:lnTo>
                  <a:pt x="1026" y="949"/>
                </a:lnTo>
                <a:lnTo>
                  <a:pt x="1042" y="983"/>
                </a:lnTo>
                <a:lnTo>
                  <a:pt x="1056" y="1016"/>
                </a:lnTo>
                <a:lnTo>
                  <a:pt x="1073" y="1055"/>
                </a:lnTo>
                <a:lnTo>
                  <a:pt x="1159" y="1194"/>
                </a:lnTo>
                <a:lnTo>
                  <a:pt x="606" y="1569"/>
                </a:lnTo>
                <a:lnTo>
                  <a:pt x="586" y="1537"/>
                </a:lnTo>
                <a:lnTo>
                  <a:pt x="565" y="1509"/>
                </a:lnTo>
                <a:lnTo>
                  <a:pt x="549" y="1482"/>
                </a:lnTo>
                <a:lnTo>
                  <a:pt x="532" y="1452"/>
                </a:lnTo>
                <a:lnTo>
                  <a:pt x="517" y="1427"/>
                </a:lnTo>
                <a:lnTo>
                  <a:pt x="499" y="1399"/>
                </a:lnTo>
                <a:lnTo>
                  <a:pt x="486" y="1371"/>
                </a:lnTo>
                <a:lnTo>
                  <a:pt x="473" y="1345"/>
                </a:lnTo>
                <a:lnTo>
                  <a:pt x="460" y="1319"/>
                </a:lnTo>
                <a:lnTo>
                  <a:pt x="443" y="1286"/>
                </a:lnTo>
                <a:lnTo>
                  <a:pt x="429" y="1252"/>
                </a:lnTo>
                <a:lnTo>
                  <a:pt x="415" y="1221"/>
                </a:lnTo>
                <a:lnTo>
                  <a:pt x="401" y="1191"/>
                </a:lnTo>
                <a:lnTo>
                  <a:pt x="388" y="1154"/>
                </a:lnTo>
                <a:lnTo>
                  <a:pt x="377" y="1118"/>
                </a:lnTo>
                <a:lnTo>
                  <a:pt x="364" y="1078"/>
                </a:lnTo>
                <a:lnTo>
                  <a:pt x="352" y="1040"/>
                </a:lnTo>
                <a:lnTo>
                  <a:pt x="343" y="1002"/>
                </a:lnTo>
                <a:lnTo>
                  <a:pt x="334" y="961"/>
                </a:lnTo>
                <a:lnTo>
                  <a:pt x="322" y="909"/>
                </a:lnTo>
                <a:lnTo>
                  <a:pt x="314" y="863"/>
                </a:lnTo>
                <a:lnTo>
                  <a:pt x="308" y="832"/>
                </a:lnTo>
                <a:lnTo>
                  <a:pt x="303" y="793"/>
                </a:lnTo>
                <a:lnTo>
                  <a:pt x="298" y="756"/>
                </a:lnTo>
                <a:lnTo>
                  <a:pt x="294" y="713"/>
                </a:lnTo>
                <a:lnTo>
                  <a:pt x="293" y="674"/>
                </a:lnTo>
                <a:lnTo>
                  <a:pt x="292" y="639"/>
                </a:lnTo>
                <a:lnTo>
                  <a:pt x="291" y="594"/>
                </a:lnTo>
                <a:lnTo>
                  <a:pt x="292" y="557"/>
                </a:lnTo>
                <a:lnTo>
                  <a:pt x="291" y="515"/>
                </a:lnTo>
                <a:lnTo>
                  <a:pt x="293" y="479"/>
                </a:lnTo>
                <a:lnTo>
                  <a:pt x="298" y="439"/>
                </a:lnTo>
                <a:lnTo>
                  <a:pt x="301" y="399"/>
                </a:lnTo>
                <a:lnTo>
                  <a:pt x="309" y="348"/>
                </a:lnTo>
                <a:lnTo>
                  <a:pt x="0" y="297"/>
                </a:lnTo>
                <a:lnTo>
                  <a:pt x="712" y="0"/>
                </a:lnTo>
                <a:lnTo>
                  <a:pt x="1298" y="506"/>
                </a:lnTo>
                <a:close/>
              </a:path>
            </a:pathLst>
          </a:custGeom>
          <a:solidFill>
            <a:srgbClr val="0099CC"/>
          </a:solidFill>
          <a:ln w="22225">
            <a:solidFill>
              <a:srgbClr val="000000"/>
            </a:solidFill>
            <a:prstDash val="solid"/>
            <a:round/>
            <a:headEnd/>
            <a:tailEnd/>
          </a:ln>
        </p:spPr>
        <p:txBody>
          <a:bodyPr/>
          <a:lstStyle/>
          <a:p>
            <a:endParaRPr lang="en-US"/>
          </a:p>
        </p:txBody>
      </p:sp>
      <p:sp>
        <p:nvSpPr>
          <p:cNvPr id="5128" name="Freeform 1031"/>
          <p:cNvSpPr>
            <a:spLocks/>
          </p:cNvSpPr>
          <p:nvPr/>
        </p:nvSpPr>
        <p:spPr bwMode="auto">
          <a:xfrm>
            <a:off x="979488" y="4392613"/>
            <a:ext cx="2436812" cy="1974850"/>
          </a:xfrm>
          <a:custGeom>
            <a:avLst/>
            <a:gdLst>
              <a:gd name="T0" fmla="*/ 2147483647 w 1519"/>
              <a:gd name="T1" fmla="*/ 2147483647 h 1188"/>
              <a:gd name="T2" fmla="*/ 2147483647 w 1519"/>
              <a:gd name="T3" fmla="*/ 2147483647 h 1188"/>
              <a:gd name="T4" fmla="*/ 2147483647 w 1519"/>
              <a:gd name="T5" fmla="*/ 2147483647 h 1188"/>
              <a:gd name="T6" fmla="*/ 2147483647 w 1519"/>
              <a:gd name="T7" fmla="*/ 2147483647 h 1188"/>
              <a:gd name="T8" fmla="*/ 2147483647 w 1519"/>
              <a:gd name="T9" fmla="*/ 2147483647 h 1188"/>
              <a:gd name="T10" fmla="*/ 2147483647 w 1519"/>
              <a:gd name="T11" fmla="*/ 2147483647 h 1188"/>
              <a:gd name="T12" fmla="*/ 2147483647 w 1519"/>
              <a:gd name="T13" fmla="*/ 2147483647 h 1188"/>
              <a:gd name="T14" fmla="*/ 2147483647 w 1519"/>
              <a:gd name="T15" fmla="*/ 2147483647 h 1188"/>
              <a:gd name="T16" fmla="*/ 2147483647 w 1519"/>
              <a:gd name="T17" fmla="*/ 2147483647 h 1188"/>
              <a:gd name="T18" fmla="*/ 2147483647 w 1519"/>
              <a:gd name="T19" fmla="*/ 2147483647 h 1188"/>
              <a:gd name="T20" fmla="*/ 2147483647 w 1519"/>
              <a:gd name="T21" fmla="*/ 2147483647 h 1188"/>
              <a:gd name="T22" fmla="*/ 2147483647 w 1519"/>
              <a:gd name="T23" fmla="*/ 2147483647 h 1188"/>
              <a:gd name="T24" fmla="*/ 2147483647 w 1519"/>
              <a:gd name="T25" fmla="*/ 2147483647 h 1188"/>
              <a:gd name="T26" fmla="*/ 2147483647 w 1519"/>
              <a:gd name="T27" fmla="*/ 2147483647 h 1188"/>
              <a:gd name="T28" fmla="*/ 2147483647 w 1519"/>
              <a:gd name="T29" fmla="*/ 2147483647 h 1188"/>
              <a:gd name="T30" fmla="*/ 2147483647 w 1519"/>
              <a:gd name="T31" fmla="*/ 2147483647 h 1188"/>
              <a:gd name="T32" fmla="*/ 2147483647 w 1519"/>
              <a:gd name="T33" fmla="*/ 2147483647 h 1188"/>
              <a:gd name="T34" fmla="*/ 2147483647 w 1519"/>
              <a:gd name="T35" fmla="*/ 2147483647 h 1188"/>
              <a:gd name="T36" fmla="*/ 2147483647 w 1519"/>
              <a:gd name="T37" fmla="*/ 2147483647 h 1188"/>
              <a:gd name="T38" fmla="*/ 2147483647 w 1519"/>
              <a:gd name="T39" fmla="*/ 2147483647 h 1188"/>
              <a:gd name="T40" fmla="*/ 2147483647 w 1519"/>
              <a:gd name="T41" fmla="*/ 2147483647 h 1188"/>
              <a:gd name="T42" fmla="*/ 2147483647 w 1519"/>
              <a:gd name="T43" fmla="*/ 2147483647 h 1188"/>
              <a:gd name="T44" fmla="*/ 2147483647 w 1519"/>
              <a:gd name="T45" fmla="*/ 2147483647 h 1188"/>
              <a:gd name="T46" fmla="*/ 2147483647 w 1519"/>
              <a:gd name="T47" fmla="*/ 2147483647 h 1188"/>
              <a:gd name="T48" fmla="*/ 2147483647 w 1519"/>
              <a:gd name="T49" fmla="*/ 2147483647 h 1188"/>
              <a:gd name="T50" fmla="*/ 2147483647 w 1519"/>
              <a:gd name="T51" fmla="*/ 2147483647 h 1188"/>
              <a:gd name="T52" fmla="*/ 2147483647 w 1519"/>
              <a:gd name="T53" fmla="*/ 2147483647 h 1188"/>
              <a:gd name="T54" fmla="*/ 2147483647 w 1519"/>
              <a:gd name="T55" fmla="*/ 2147483647 h 1188"/>
              <a:gd name="T56" fmla="*/ 2147483647 w 1519"/>
              <a:gd name="T57" fmla="*/ 2147483647 h 1188"/>
              <a:gd name="T58" fmla="*/ 2147483647 w 1519"/>
              <a:gd name="T59" fmla="*/ 2147483647 h 1188"/>
              <a:gd name="T60" fmla="*/ 2147483647 w 1519"/>
              <a:gd name="T61" fmla="*/ 2147483647 h 1188"/>
              <a:gd name="T62" fmla="*/ 2147483647 w 1519"/>
              <a:gd name="T63" fmla="*/ 2147483647 h 1188"/>
              <a:gd name="T64" fmla="*/ 2147483647 w 1519"/>
              <a:gd name="T65" fmla="*/ 2147483647 h 1188"/>
              <a:gd name="T66" fmla="*/ 2147483647 w 1519"/>
              <a:gd name="T67" fmla="*/ 2147483647 h 1188"/>
              <a:gd name="T68" fmla="*/ 2147483647 w 1519"/>
              <a:gd name="T69" fmla="*/ 2147483647 h 1188"/>
              <a:gd name="T70" fmla="*/ 2147483647 w 1519"/>
              <a:gd name="T71" fmla="*/ 2147483647 h 1188"/>
              <a:gd name="T72" fmla="*/ 2147483647 w 1519"/>
              <a:gd name="T73" fmla="*/ 2147483647 h 1188"/>
              <a:gd name="T74" fmla="*/ 0 w 1519"/>
              <a:gd name="T75" fmla="*/ 2147483647 h 1188"/>
              <a:gd name="T76" fmla="*/ 2147483647 w 1519"/>
              <a:gd name="T77" fmla="*/ 2147483647 h 1188"/>
              <a:gd name="T78" fmla="*/ 2147483647 w 1519"/>
              <a:gd name="T79" fmla="*/ 0 h 1188"/>
              <a:gd name="T80" fmla="*/ 2147483647 w 1519"/>
              <a:gd name="T81" fmla="*/ 2147483647 h 1188"/>
              <a:gd name="T82" fmla="*/ 2147483647 w 1519"/>
              <a:gd name="T83" fmla="*/ 2147483647 h 1188"/>
              <a:gd name="T84" fmla="*/ 2147483647 w 1519"/>
              <a:gd name="T85" fmla="*/ 2147483647 h 1188"/>
              <a:gd name="T86" fmla="*/ 2147483647 w 1519"/>
              <a:gd name="T87" fmla="*/ 2147483647 h 1188"/>
              <a:gd name="T88" fmla="*/ 2147483647 w 1519"/>
              <a:gd name="T89" fmla="*/ 2147483647 h 1188"/>
              <a:gd name="T90" fmla="*/ 2147483647 w 1519"/>
              <a:gd name="T91" fmla="*/ 2147483647 h 1188"/>
              <a:gd name="T92" fmla="*/ 2147483647 w 1519"/>
              <a:gd name="T93" fmla="*/ 2147483647 h 1188"/>
              <a:gd name="T94" fmla="*/ 2147483647 w 1519"/>
              <a:gd name="T95" fmla="*/ 2147483647 h 1188"/>
              <a:gd name="T96" fmla="*/ 2147483647 w 1519"/>
              <a:gd name="T97" fmla="*/ 2147483647 h 1188"/>
              <a:gd name="T98" fmla="*/ 2147483647 w 1519"/>
              <a:gd name="T99" fmla="*/ 2147483647 h 1188"/>
              <a:gd name="T100" fmla="*/ 2147483647 w 1519"/>
              <a:gd name="T101" fmla="*/ 2147483647 h 1188"/>
              <a:gd name="T102" fmla="*/ 2147483647 w 1519"/>
              <a:gd name="T103" fmla="*/ 2147483647 h 1188"/>
              <a:gd name="T104" fmla="*/ 2147483647 w 1519"/>
              <a:gd name="T105" fmla="*/ 2147483647 h 1188"/>
              <a:gd name="T106" fmla="*/ 2147483647 w 1519"/>
              <a:gd name="T107" fmla="*/ 2147483647 h 1188"/>
              <a:gd name="T108" fmla="*/ 2147483647 w 1519"/>
              <a:gd name="T109" fmla="*/ 2147483647 h 1188"/>
              <a:gd name="T110" fmla="*/ 2147483647 w 1519"/>
              <a:gd name="T111" fmla="*/ 2147483647 h 1188"/>
              <a:gd name="T112" fmla="*/ 2147483647 w 1519"/>
              <a:gd name="T113" fmla="*/ 2147483647 h 1188"/>
              <a:gd name="T114" fmla="*/ 2147483647 w 1519"/>
              <a:gd name="T115" fmla="*/ 2147483647 h 1188"/>
              <a:gd name="T116" fmla="*/ 2147483647 w 1519"/>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19"/>
              <a:gd name="T178" fmla="*/ 0 h 1188"/>
              <a:gd name="T179" fmla="*/ 1519 w 1519"/>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19" h="1188">
                <a:moveTo>
                  <a:pt x="1229" y="1188"/>
                </a:moveTo>
                <a:lnTo>
                  <a:pt x="1198" y="1183"/>
                </a:lnTo>
                <a:lnTo>
                  <a:pt x="1173" y="1178"/>
                </a:lnTo>
                <a:lnTo>
                  <a:pt x="1146" y="1173"/>
                </a:lnTo>
                <a:lnTo>
                  <a:pt x="1121" y="1169"/>
                </a:lnTo>
                <a:lnTo>
                  <a:pt x="1094" y="1162"/>
                </a:lnTo>
                <a:lnTo>
                  <a:pt x="1067" y="1155"/>
                </a:lnTo>
                <a:lnTo>
                  <a:pt x="1040" y="1148"/>
                </a:lnTo>
                <a:lnTo>
                  <a:pt x="1013" y="1141"/>
                </a:lnTo>
                <a:lnTo>
                  <a:pt x="983" y="1130"/>
                </a:lnTo>
                <a:lnTo>
                  <a:pt x="949" y="1121"/>
                </a:lnTo>
                <a:lnTo>
                  <a:pt x="923" y="1110"/>
                </a:lnTo>
                <a:lnTo>
                  <a:pt x="895" y="1098"/>
                </a:lnTo>
                <a:lnTo>
                  <a:pt x="865" y="1087"/>
                </a:lnTo>
                <a:lnTo>
                  <a:pt x="832" y="1075"/>
                </a:lnTo>
                <a:lnTo>
                  <a:pt x="803" y="1062"/>
                </a:lnTo>
                <a:lnTo>
                  <a:pt x="772" y="1048"/>
                </a:lnTo>
                <a:lnTo>
                  <a:pt x="746" y="1036"/>
                </a:lnTo>
                <a:lnTo>
                  <a:pt x="711" y="1017"/>
                </a:lnTo>
                <a:lnTo>
                  <a:pt x="680" y="1002"/>
                </a:lnTo>
                <a:lnTo>
                  <a:pt x="654" y="987"/>
                </a:lnTo>
                <a:lnTo>
                  <a:pt x="623" y="969"/>
                </a:lnTo>
                <a:lnTo>
                  <a:pt x="601" y="955"/>
                </a:lnTo>
                <a:lnTo>
                  <a:pt x="574" y="938"/>
                </a:lnTo>
                <a:lnTo>
                  <a:pt x="547" y="921"/>
                </a:lnTo>
                <a:lnTo>
                  <a:pt x="518" y="899"/>
                </a:lnTo>
                <a:lnTo>
                  <a:pt x="491" y="882"/>
                </a:lnTo>
                <a:lnTo>
                  <a:pt x="462" y="861"/>
                </a:lnTo>
                <a:lnTo>
                  <a:pt x="430" y="836"/>
                </a:lnTo>
                <a:lnTo>
                  <a:pt x="402" y="814"/>
                </a:lnTo>
                <a:lnTo>
                  <a:pt x="370" y="789"/>
                </a:lnTo>
                <a:lnTo>
                  <a:pt x="341" y="763"/>
                </a:lnTo>
                <a:lnTo>
                  <a:pt x="312" y="735"/>
                </a:lnTo>
                <a:lnTo>
                  <a:pt x="282" y="707"/>
                </a:lnTo>
                <a:lnTo>
                  <a:pt x="259" y="680"/>
                </a:lnTo>
                <a:lnTo>
                  <a:pt x="235" y="657"/>
                </a:lnTo>
                <a:lnTo>
                  <a:pt x="212" y="630"/>
                </a:lnTo>
                <a:lnTo>
                  <a:pt x="0" y="819"/>
                </a:lnTo>
                <a:lnTo>
                  <a:pt x="242" y="144"/>
                </a:lnTo>
                <a:lnTo>
                  <a:pt x="947" y="0"/>
                </a:lnTo>
                <a:lnTo>
                  <a:pt x="707" y="204"/>
                </a:lnTo>
                <a:lnTo>
                  <a:pt x="734" y="235"/>
                </a:lnTo>
                <a:lnTo>
                  <a:pt x="765" y="265"/>
                </a:lnTo>
                <a:lnTo>
                  <a:pt x="802" y="297"/>
                </a:lnTo>
                <a:lnTo>
                  <a:pt x="844" y="333"/>
                </a:lnTo>
                <a:lnTo>
                  <a:pt x="878" y="358"/>
                </a:lnTo>
                <a:lnTo>
                  <a:pt x="916" y="383"/>
                </a:lnTo>
                <a:lnTo>
                  <a:pt x="953" y="409"/>
                </a:lnTo>
                <a:lnTo>
                  <a:pt x="989" y="428"/>
                </a:lnTo>
                <a:lnTo>
                  <a:pt x="1028" y="446"/>
                </a:lnTo>
                <a:lnTo>
                  <a:pt x="1068" y="466"/>
                </a:lnTo>
                <a:lnTo>
                  <a:pt x="1107" y="482"/>
                </a:lnTo>
                <a:lnTo>
                  <a:pt x="1144" y="498"/>
                </a:lnTo>
                <a:lnTo>
                  <a:pt x="1181" y="511"/>
                </a:lnTo>
                <a:lnTo>
                  <a:pt x="1224" y="523"/>
                </a:lnTo>
                <a:lnTo>
                  <a:pt x="1268" y="534"/>
                </a:lnTo>
                <a:lnTo>
                  <a:pt x="1297" y="538"/>
                </a:lnTo>
                <a:lnTo>
                  <a:pt x="1519" y="561"/>
                </a:lnTo>
                <a:lnTo>
                  <a:pt x="1229" y="1188"/>
                </a:lnTo>
                <a:close/>
              </a:path>
            </a:pathLst>
          </a:custGeom>
          <a:solidFill>
            <a:schemeClr val="accent2"/>
          </a:solidFill>
          <a:ln w="22225">
            <a:solidFill>
              <a:srgbClr val="000000"/>
            </a:solidFill>
            <a:prstDash val="solid"/>
            <a:round/>
            <a:headEnd/>
            <a:tailEnd/>
          </a:ln>
        </p:spPr>
        <p:txBody>
          <a:bodyPr/>
          <a:lstStyle/>
          <a:p>
            <a:endParaRPr lang="en-US"/>
          </a:p>
        </p:txBody>
      </p:sp>
      <p:sp>
        <p:nvSpPr>
          <p:cNvPr id="5129" name="Freeform 1032"/>
          <p:cNvSpPr>
            <a:spLocks/>
          </p:cNvSpPr>
          <p:nvPr/>
        </p:nvSpPr>
        <p:spPr bwMode="auto">
          <a:xfrm>
            <a:off x="2836863" y="4827588"/>
            <a:ext cx="2351087" cy="1862137"/>
          </a:xfrm>
          <a:custGeom>
            <a:avLst/>
            <a:gdLst>
              <a:gd name="T0" fmla="*/ 2147483647 w 1481"/>
              <a:gd name="T1" fmla="*/ 0 h 1173"/>
              <a:gd name="T2" fmla="*/ 2147483647 w 1481"/>
              <a:gd name="T3" fmla="*/ 2147483647 h 1173"/>
              <a:gd name="T4" fmla="*/ 2147483647 w 1481"/>
              <a:gd name="T5" fmla="*/ 2147483647 h 1173"/>
              <a:gd name="T6" fmla="*/ 2147483647 w 1481"/>
              <a:gd name="T7" fmla="*/ 2147483647 h 1173"/>
              <a:gd name="T8" fmla="*/ 2147483647 w 1481"/>
              <a:gd name="T9" fmla="*/ 2147483647 h 1173"/>
              <a:gd name="T10" fmla="*/ 2147483647 w 1481"/>
              <a:gd name="T11" fmla="*/ 2147483647 h 1173"/>
              <a:gd name="T12" fmla="*/ 2147483647 w 1481"/>
              <a:gd name="T13" fmla="*/ 2147483647 h 1173"/>
              <a:gd name="T14" fmla="*/ 2147483647 w 1481"/>
              <a:gd name="T15" fmla="*/ 2147483647 h 1173"/>
              <a:gd name="T16" fmla="*/ 2147483647 w 1481"/>
              <a:gd name="T17" fmla="*/ 2147483647 h 1173"/>
              <a:gd name="T18" fmla="*/ 2147483647 w 1481"/>
              <a:gd name="T19" fmla="*/ 2147483647 h 1173"/>
              <a:gd name="T20" fmla="*/ 2147483647 w 1481"/>
              <a:gd name="T21" fmla="*/ 2147483647 h 1173"/>
              <a:gd name="T22" fmla="*/ 2147483647 w 1481"/>
              <a:gd name="T23" fmla="*/ 2147483647 h 1173"/>
              <a:gd name="T24" fmla="*/ 2147483647 w 1481"/>
              <a:gd name="T25" fmla="*/ 2147483647 h 1173"/>
              <a:gd name="T26" fmla="*/ 2147483647 w 1481"/>
              <a:gd name="T27" fmla="*/ 2147483647 h 1173"/>
              <a:gd name="T28" fmla="*/ 2147483647 w 1481"/>
              <a:gd name="T29" fmla="*/ 2147483647 h 1173"/>
              <a:gd name="T30" fmla="*/ 2147483647 w 1481"/>
              <a:gd name="T31" fmla="*/ 2147483647 h 1173"/>
              <a:gd name="T32" fmla="*/ 2147483647 w 1481"/>
              <a:gd name="T33" fmla="*/ 2147483647 h 1173"/>
              <a:gd name="T34" fmla="*/ 2147483647 w 1481"/>
              <a:gd name="T35" fmla="*/ 2147483647 h 1173"/>
              <a:gd name="T36" fmla="*/ 2147483647 w 1481"/>
              <a:gd name="T37" fmla="*/ 2147483647 h 1173"/>
              <a:gd name="T38" fmla="*/ 2147483647 w 1481"/>
              <a:gd name="T39" fmla="*/ 2147483647 h 1173"/>
              <a:gd name="T40" fmla="*/ 2147483647 w 1481"/>
              <a:gd name="T41" fmla="*/ 2147483647 h 1173"/>
              <a:gd name="T42" fmla="*/ 2147483647 w 1481"/>
              <a:gd name="T43" fmla="*/ 2147483647 h 1173"/>
              <a:gd name="T44" fmla="*/ 2147483647 w 1481"/>
              <a:gd name="T45" fmla="*/ 2147483647 h 1173"/>
              <a:gd name="T46" fmla="*/ 2147483647 w 1481"/>
              <a:gd name="T47" fmla="*/ 2147483647 h 1173"/>
              <a:gd name="T48" fmla="*/ 2147483647 w 1481"/>
              <a:gd name="T49" fmla="*/ 2147483647 h 1173"/>
              <a:gd name="T50" fmla="*/ 2147483647 w 1481"/>
              <a:gd name="T51" fmla="*/ 2147483647 h 1173"/>
              <a:gd name="T52" fmla="*/ 2147483647 w 1481"/>
              <a:gd name="T53" fmla="*/ 2147483647 h 1173"/>
              <a:gd name="T54" fmla="*/ 2147483647 w 1481"/>
              <a:gd name="T55" fmla="*/ 2147483647 h 1173"/>
              <a:gd name="T56" fmla="*/ 2147483647 w 1481"/>
              <a:gd name="T57" fmla="*/ 2147483647 h 1173"/>
              <a:gd name="T58" fmla="*/ 2147483647 w 1481"/>
              <a:gd name="T59" fmla="*/ 2147483647 h 1173"/>
              <a:gd name="T60" fmla="*/ 2147483647 w 1481"/>
              <a:gd name="T61" fmla="*/ 2147483647 h 1173"/>
              <a:gd name="T62" fmla="*/ 2147483647 w 1481"/>
              <a:gd name="T63" fmla="*/ 2147483647 h 1173"/>
              <a:gd name="T64" fmla="*/ 2147483647 w 1481"/>
              <a:gd name="T65" fmla="*/ 2147483647 h 1173"/>
              <a:gd name="T66" fmla="*/ 2147483647 w 1481"/>
              <a:gd name="T67" fmla="*/ 2147483647 h 1173"/>
              <a:gd name="T68" fmla="*/ 2147483647 w 1481"/>
              <a:gd name="T69" fmla="*/ 2147483647 h 1173"/>
              <a:gd name="T70" fmla="*/ 2147483647 w 1481"/>
              <a:gd name="T71" fmla="*/ 2147483647 h 1173"/>
              <a:gd name="T72" fmla="*/ 2147483647 w 1481"/>
              <a:gd name="T73" fmla="*/ 2147483647 h 1173"/>
              <a:gd name="T74" fmla="*/ 2147483647 w 1481"/>
              <a:gd name="T75" fmla="*/ 2147483647 h 1173"/>
              <a:gd name="T76" fmla="*/ 2147483647 w 1481"/>
              <a:gd name="T77" fmla="*/ 2147483647 h 1173"/>
              <a:gd name="T78" fmla="*/ 2147483647 w 1481"/>
              <a:gd name="T79" fmla="*/ 2147483647 h 1173"/>
              <a:gd name="T80" fmla="*/ 2147483647 w 1481"/>
              <a:gd name="T81" fmla="*/ 2147483647 h 1173"/>
              <a:gd name="T82" fmla="*/ 2147483647 w 1481"/>
              <a:gd name="T83" fmla="*/ 2147483647 h 1173"/>
              <a:gd name="T84" fmla="*/ 2147483647 w 1481"/>
              <a:gd name="T85" fmla="*/ 2147483647 h 1173"/>
              <a:gd name="T86" fmla="*/ 2147483647 w 1481"/>
              <a:gd name="T87" fmla="*/ 2147483647 h 1173"/>
              <a:gd name="T88" fmla="*/ 2147483647 w 1481"/>
              <a:gd name="T89" fmla="*/ 2147483647 h 1173"/>
              <a:gd name="T90" fmla="*/ 2147483647 w 1481"/>
              <a:gd name="T91" fmla="*/ 2147483647 h 1173"/>
              <a:gd name="T92" fmla="*/ 2147483647 w 1481"/>
              <a:gd name="T93" fmla="*/ 2147483647 h 1173"/>
              <a:gd name="T94" fmla="*/ 2147483647 w 1481"/>
              <a:gd name="T95" fmla="*/ 2147483647 h 1173"/>
              <a:gd name="T96" fmla="*/ 2147483647 w 1481"/>
              <a:gd name="T97" fmla="*/ 2147483647 h 1173"/>
              <a:gd name="T98" fmla="*/ 2147483647 w 1481"/>
              <a:gd name="T99" fmla="*/ 2147483647 h 1173"/>
              <a:gd name="T100" fmla="*/ 2147483647 w 1481"/>
              <a:gd name="T101" fmla="*/ 2147483647 h 1173"/>
              <a:gd name="T102" fmla="*/ 2147483647 w 1481"/>
              <a:gd name="T103" fmla="*/ 2147483647 h 1173"/>
              <a:gd name="T104" fmla="*/ 2147483647 w 1481"/>
              <a:gd name="T105" fmla="*/ 2147483647 h 1173"/>
              <a:gd name="T106" fmla="*/ 2147483647 w 1481"/>
              <a:gd name="T107" fmla="*/ 2147483647 h 1173"/>
              <a:gd name="T108" fmla="*/ 2147483647 w 1481"/>
              <a:gd name="T109" fmla="*/ 2147483647 h 1173"/>
              <a:gd name="T110" fmla="*/ 2147483647 w 1481"/>
              <a:gd name="T111" fmla="*/ 2147483647 h 1173"/>
              <a:gd name="T112" fmla="*/ 2147483647 w 1481"/>
              <a:gd name="T113" fmla="*/ 2147483647 h 1173"/>
              <a:gd name="T114" fmla="*/ 0 w 1481"/>
              <a:gd name="T115" fmla="*/ 2147483647 h 1173"/>
              <a:gd name="T116" fmla="*/ 2147483647 w 1481"/>
              <a:gd name="T117" fmla="*/ 0 h 11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1"/>
              <a:gd name="T178" fmla="*/ 0 h 1173"/>
              <a:gd name="T179" fmla="*/ 1481 w 1481"/>
              <a:gd name="T180" fmla="*/ 1173 h 11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1" h="1173">
                <a:moveTo>
                  <a:pt x="541" y="0"/>
                </a:moveTo>
                <a:lnTo>
                  <a:pt x="431" y="292"/>
                </a:lnTo>
                <a:lnTo>
                  <a:pt x="467" y="307"/>
                </a:lnTo>
                <a:lnTo>
                  <a:pt x="502" y="320"/>
                </a:lnTo>
                <a:lnTo>
                  <a:pt x="535" y="328"/>
                </a:lnTo>
                <a:lnTo>
                  <a:pt x="565" y="337"/>
                </a:lnTo>
                <a:lnTo>
                  <a:pt x="598" y="346"/>
                </a:lnTo>
                <a:lnTo>
                  <a:pt x="636" y="353"/>
                </a:lnTo>
                <a:lnTo>
                  <a:pt x="671" y="358"/>
                </a:lnTo>
                <a:lnTo>
                  <a:pt x="705" y="363"/>
                </a:lnTo>
                <a:lnTo>
                  <a:pt x="745" y="369"/>
                </a:lnTo>
                <a:lnTo>
                  <a:pt x="787" y="371"/>
                </a:lnTo>
                <a:lnTo>
                  <a:pt x="862" y="371"/>
                </a:lnTo>
                <a:lnTo>
                  <a:pt x="902" y="369"/>
                </a:lnTo>
                <a:lnTo>
                  <a:pt x="936" y="368"/>
                </a:lnTo>
                <a:lnTo>
                  <a:pt x="973" y="362"/>
                </a:lnTo>
                <a:lnTo>
                  <a:pt x="1011" y="355"/>
                </a:lnTo>
                <a:lnTo>
                  <a:pt x="1044" y="348"/>
                </a:lnTo>
                <a:lnTo>
                  <a:pt x="1086" y="340"/>
                </a:lnTo>
                <a:lnTo>
                  <a:pt x="1333" y="271"/>
                </a:lnTo>
                <a:lnTo>
                  <a:pt x="1481" y="895"/>
                </a:lnTo>
                <a:lnTo>
                  <a:pt x="1446" y="909"/>
                </a:lnTo>
                <a:lnTo>
                  <a:pt x="1413" y="921"/>
                </a:lnTo>
                <a:lnTo>
                  <a:pt x="1383" y="931"/>
                </a:lnTo>
                <a:lnTo>
                  <a:pt x="1352" y="942"/>
                </a:lnTo>
                <a:lnTo>
                  <a:pt x="1323" y="950"/>
                </a:lnTo>
                <a:lnTo>
                  <a:pt x="1291" y="961"/>
                </a:lnTo>
                <a:lnTo>
                  <a:pt x="1263" y="968"/>
                </a:lnTo>
                <a:lnTo>
                  <a:pt x="1233" y="975"/>
                </a:lnTo>
                <a:lnTo>
                  <a:pt x="1203" y="982"/>
                </a:lnTo>
                <a:lnTo>
                  <a:pt x="1170" y="990"/>
                </a:lnTo>
                <a:lnTo>
                  <a:pt x="1132" y="995"/>
                </a:lnTo>
                <a:lnTo>
                  <a:pt x="1101" y="1001"/>
                </a:lnTo>
                <a:lnTo>
                  <a:pt x="1066" y="1008"/>
                </a:lnTo>
                <a:lnTo>
                  <a:pt x="1030" y="1014"/>
                </a:lnTo>
                <a:lnTo>
                  <a:pt x="992" y="1015"/>
                </a:lnTo>
                <a:lnTo>
                  <a:pt x="950" y="1019"/>
                </a:lnTo>
                <a:lnTo>
                  <a:pt x="910" y="1022"/>
                </a:lnTo>
                <a:lnTo>
                  <a:pt x="872" y="1022"/>
                </a:lnTo>
                <a:lnTo>
                  <a:pt x="830" y="1022"/>
                </a:lnTo>
                <a:lnTo>
                  <a:pt x="778" y="1022"/>
                </a:lnTo>
                <a:lnTo>
                  <a:pt x="731" y="1019"/>
                </a:lnTo>
                <a:lnTo>
                  <a:pt x="698" y="1018"/>
                </a:lnTo>
                <a:lnTo>
                  <a:pt x="662" y="1014"/>
                </a:lnTo>
                <a:lnTo>
                  <a:pt x="623" y="1013"/>
                </a:lnTo>
                <a:lnTo>
                  <a:pt x="580" y="1006"/>
                </a:lnTo>
                <a:lnTo>
                  <a:pt x="544" y="999"/>
                </a:lnTo>
                <a:lnTo>
                  <a:pt x="507" y="992"/>
                </a:lnTo>
                <a:lnTo>
                  <a:pt x="464" y="983"/>
                </a:lnTo>
                <a:lnTo>
                  <a:pt x="431" y="974"/>
                </a:lnTo>
                <a:lnTo>
                  <a:pt x="389" y="966"/>
                </a:lnTo>
                <a:lnTo>
                  <a:pt x="354" y="954"/>
                </a:lnTo>
                <a:lnTo>
                  <a:pt x="317" y="942"/>
                </a:lnTo>
                <a:lnTo>
                  <a:pt x="279" y="930"/>
                </a:lnTo>
                <a:lnTo>
                  <a:pt x="232" y="914"/>
                </a:lnTo>
                <a:lnTo>
                  <a:pt x="185" y="897"/>
                </a:lnTo>
                <a:lnTo>
                  <a:pt x="71" y="1173"/>
                </a:lnTo>
                <a:lnTo>
                  <a:pt x="0" y="480"/>
                </a:lnTo>
                <a:lnTo>
                  <a:pt x="541" y="0"/>
                </a:lnTo>
                <a:close/>
              </a:path>
            </a:pathLst>
          </a:custGeom>
          <a:solidFill>
            <a:srgbClr val="339933"/>
          </a:solidFill>
          <a:ln w="22225">
            <a:solidFill>
              <a:srgbClr val="000000"/>
            </a:solidFill>
            <a:prstDash val="solid"/>
            <a:round/>
            <a:headEnd/>
            <a:tailEnd/>
          </a:ln>
        </p:spPr>
        <p:txBody>
          <a:bodyPr/>
          <a:lstStyle/>
          <a:p>
            <a:endParaRPr lang="en-US"/>
          </a:p>
        </p:txBody>
      </p:sp>
      <p:sp>
        <p:nvSpPr>
          <p:cNvPr id="5130" name="Freeform 1033"/>
          <p:cNvSpPr>
            <a:spLocks/>
          </p:cNvSpPr>
          <p:nvPr/>
        </p:nvSpPr>
        <p:spPr bwMode="auto">
          <a:xfrm>
            <a:off x="4646613" y="4597400"/>
            <a:ext cx="2605087" cy="2260600"/>
          </a:xfrm>
          <a:custGeom>
            <a:avLst/>
            <a:gdLst>
              <a:gd name="T0" fmla="*/ 2147483647 w 1641"/>
              <a:gd name="T1" fmla="*/ 2147483647 h 1424"/>
              <a:gd name="T2" fmla="*/ 2147483647 w 1641"/>
              <a:gd name="T3" fmla="*/ 2147483647 h 1424"/>
              <a:gd name="T4" fmla="*/ 2147483647 w 1641"/>
              <a:gd name="T5" fmla="*/ 2147483647 h 1424"/>
              <a:gd name="T6" fmla="*/ 2147483647 w 1641"/>
              <a:gd name="T7" fmla="*/ 2147483647 h 1424"/>
              <a:gd name="T8" fmla="*/ 2147483647 w 1641"/>
              <a:gd name="T9" fmla="*/ 2147483647 h 1424"/>
              <a:gd name="T10" fmla="*/ 2147483647 w 1641"/>
              <a:gd name="T11" fmla="*/ 2147483647 h 1424"/>
              <a:gd name="T12" fmla="*/ 2147483647 w 1641"/>
              <a:gd name="T13" fmla="*/ 2147483647 h 1424"/>
              <a:gd name="T14" fmla="*/ 2147483647 w 1641"/>
              <a:gd name="T15" fmla="*/ 2147483647 h 1424"/>
              <a:gd name="T16" fmla="*/ 2147483647 w 1641"/>
              <a:gd name="T17" fmla="*/ 2147483647 h 1424"/>
              <a:gd name="T18" fmla="*/ 2147483647 w 1641"/>
              <a:gd name="T19" fmla="*/ 2147483647 h 1424"/>
              <a:gd name="T20" fmla="*/ 2147483647 w 1641"/>
              <a:gd name="T21" fmla="*/ 2147483647 h 1424"/>
              <a:gd name="T22" fmla="*/ 2147483647 w 1641"/>
              <a:gd name="T23" fmla="*/ 2147483647 h 1424"/>
              <a:gd name="T24" fmla="*/ 2147483647 w 1641"/>
              <a:gd name="T25" fmla="*/ 2147483647 h 1424"/>
              <a:gd name="T26" fmla="*/ 2147483647 w 1641"/>
              <a:gd name="T27" fmla="*/ 2147483647 h 1424"/>
              <a:gd name="T28" fmla="*/ 2147483647 w 1641"/>
              <a:gd name="T29" fmla="*/ 2147483647 h 1424"/>
              <a:gd name="T30" fmla="*/ 2147483647 w 1641"/>
              <a:gd name="T31" fmla="*/ 2147483647 h 1424"/>
              <a:gd name="T32" fmla="*/ 2147483647 w 1641"/>
              <a:gd name="T33" fmla="*/ 2147483647 h 1424"/>
              <a:gd name="T34" fmla="*/ 2147483647 w 1641"/>
              <a:gd name="T35" fmla="*/ 2147483647 h 1424"/>
              <a:gd name="T36" fmla="*/ 2147483647 w 1641"/>
              <a:gd name="T37" fmla="*/ 2147483647 h 1424"/>
              <a:gd name="T38" fmla="*/ 2147483647 w 1641"/>
              <a:gd name="T39" fmla="*/ 2147483647 h 1424"/>
              <a:gd name="T40" fmla="*/ 2147483647 w 1641"/>
              <a:gd name="T41" fmla="*/ 2147483647 h 1424"/>
              <a:gd name="T42" fmla="*/ 2147483647 w 1641"/>
              <a:gd name="T43" fmla="*/ 2147483647 h 1424"/>
              <a:gd name="T44" fmla="*/ 2147483647 w 1641"/>
              <a:gd name="T45" fmla="*/ 2147483647 h 1424"/>
              <a:gd name="T46" fmla="*/ 2147483647 w 1641"/>
              <a:gd name="T47" fmla="*/ 2147483647 h 1424"/>
              <a:gd name="T48" fmla="*/ 2147483647 w 1641"/>
              <a:gd name="T49" fmla="*/ 2147483647 h 1424"/>
              <a:gd name="T50" fmla="*/ 2147483647 w 1641"/>
              <a:gd name="T51" fmla="*/ 2147483647 h 1424"/>
              <a:gd name="T52" fmla="*/ 2147483647 w 1641"/>
              <a:gd name="T53" fmla="*/ 2147483647 h 1424"/>
              <a:gd name="T54" fmla="*/ 2147483647 w 1641"/>
              <a:gd name="T55" fmla="*/ 2147483647 h 1424"/>
              <a:gd name="T56" fmla="*/ 2147483647 w 1641"/>
              <a:gd name="T57" fmla="*/ 2147483647 h 1424"/>
              <a:gd name="T58" fmla="*/ 2147483647 w 1641"/>
              <a:gd name="T59" fmla="*/ 2147483647 h 1424"/>
              <a:gd name="T60" fmla="*/ 2147483647 w 1641"/>
              <a:gd name="T61" fmla="*/ 2147483647 h 1424"/>
              <a:gd name="T62" fmla="*/ 2147483647 w 1641"/>
              <a:gd name="T63" fmla="*/ 2147483647 h 1424"/>
              <a:gd name="T64" fmla="*/ 2147483647 w 1641"/>
              <a:gd name="T65" fmla="*/ 2147483647 h 1424"/>
              <a:gd name="T66" fmla="*/ 2147483647 w 1641"/>
              <a:gd name="T67" fmla="*/ 2147483647 h 1424"/>
              <a:gd name="T68" fmla="*/ 0 w 1641"/>
              <a:gd name="T69" fmla="*/ 2147483647 h 1424"/>
              <a:gd name="T70" fmla="*/ 2147483647 w 1641"/>
              <a:gd name="T71" fmla="*/ 2147483647 h 1424"/>
              <a:gd name="T72" fmla="*/ 2147483647 w 1641"/>
              <a:gd name="T73" fmla="*/ 2147483647 h 1424"/>
              <a:gd name="T74" fmla="*/ 2147483647 w 1641"/>
              <a:gd name="T75" fmla="*/ 2147483647 h 1424"/>
              <a:gd name="T76" fmla="*/ 2147483647 w 1641"/>
              <a:gd name="T77" fmla="*/ 2147483647 h 1424"/>
              <a:gd name="T78" fmla="*/ 2147483647 w 1641"/>
              <a:gd name="T79" fmla="*/ 2147483647 h 1424"/>
              <a:gd name="T80" fmla="*/ 2147483647 w 1641"/>
              <a:gd name="T81" fmla="*/ 2147483647 h 1424"/>
              <a:gd name="T82" fmla="*/ 2147483647 w 1641"/>
              <a:gd name="T83" fmla="*/ 2147483647 h 1424"/>
              <a:gd name="T84" fmla="*/ 2147483647 w 1641"/>
              <a:gd name="T85" fmla="*/ 2147483647 h 1424"/>
              <a:gd name="T86" fmla="*/ 2147483647 w 1641"/>
              <a:gd name="T87" fmla="*/ 2147483647 h 1424"/>
              <a:gd name="T88" fmla="*/ 2147483647 w 1641"/>
              <a:gd name="T89" fmla="*/ 2147483647 h 1424"/>
              <a:gd name="T90" fmla="*/ 2147483647 w 1641"/>
              <a:gd name="T91" fmla="*/ 2147483647 h 1424"/>
              <a:gd name="T92" fmla="*/ 2147483647 w 1641"/>
              <a:gd name="T93" fmla="*/ 2147483647 h 1424"/>
              <a:gd name="T94" fmla="*/ 2147483647 w 1641"/>
              <a:gd name="T95" fmla="*/ 2147483647 h 1424"/>
              <a:gd name="T96" fmla="*/ 2147483647 w 1641"/>
              <a:gd name="T97" fmla="*/ 2147483647 h 1424"/>
              <a:gd name="T98" fmla="*/ 2147483647 w 1641"/>
              <a:gd name="T99" fmla="*/ 2147483647 h 1424"/>
              <a:gd name="T100" fmla="*/ 2147483647 w 1641"/>
              <a:gd name="T101" fmla="*/ 2147483647 h 1424"/>
              <a:gd name="T102" fmla="*/ 2147483647 w 1641"/>
              <a:gd name="T103" fmla="*/ 2147483647 h 1424"/>
              <a:gd name="T104" fmla="*/ 2147483647 w 1641"/>
              <a:gd name="T105" fmla="*/ 2147483647 h 1424"/>
              <a:gd name="T106" fmla="*/ 2147483647 w 1641"/>
              <a:gd name="T107" fmla="*/ 2147483647 h 1424"/>
              <a:gd name="T108" fmla="*/ 2147483647 w 1641"/>
              <a:gd name="T109" fmla="*/ 0 h 1424"/>
              <a:gd name="T110" fmla="*/ 2147483647 w 1641"/>
              <a:gd name="T111" fmla="*/ 2147483647 h 1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1"/>
              <a:gd name="T169" fmla="*/ 0 h 1424"/>
              <a:gd name="T170" fmla="*/ 1641 w 1641"/>
              <a:gd name="T171" fmla="*/ 1424 h 1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1" h="1424">
                <a:moveTo>
                  <a:pt x="1641" y="568"/>
                </a:moveTo>
                <a:lnTo>
                  <a:pt x="1450" y="678"/>
                </a:lnTo>
                <a:lnTo>
                  <a:pt x="1431" y="697"/>
                </a:lnTo>
                <a:lnTo>
                  <a:pt x="1409" y="715"/>
                </a:lnTo>
                <a:lnTo>
                  <a:pt x="1389" y="734"/>
                </a:lnTo>
                <a:lnTo>
                  <a:pt x="1366" y="751"/>
                </a:lnTo>
                <a:lnTo>
                  <a:pt x="1342" y="769"/>
                </a:lnTo>
                <a:lnTo>
                  <a:pt x="1321" y="786"/>
                </a:lnTo>
                <a:lnTo>
                  <a:pt x="1295" y="803"/>
                </a:lnTo>
                <a:lnTo>
                  <a:pt x="1265" y="820"/>
                </a:lnTo>
                <a:lnTo>
                  <a:pt x="1236" y="840"/>
                </a:lnTo>
                <a:lnTo>
                  <a:pt x="1212" y="856"/>
                </a:lnTo>
                <a:lnTo>
                  <a:pt x="1185" y="869"/>
                </a:lnTo>
                <a:lnTo>
                  <a:pt x="1152" y="888"/>
                </a:lnTo>
                <a:lnTo>
                  <a:pt x="1122" y="906"/>
                </a:lnTo>
                <a:lnTo>
                  <a:pt x="1092" y="922"/>
                </a:lnTo>
                <a:lnTo>
                  <a:pt x="1060" y="937"/>
                </a:lnTo>
                <a:lnTo>
                  <a:pt x="1033" y="950"/>
                </a:lnTo>
                <a:lnTo>
                  <a:pt x="994" y="966"/>
                </a:lnTo>
                <a:lnTo>
                  <a:pt x="962" y="982"/>
                </a:lnTo>
                <a:lnTo>
                  <a:pt x="932" y="993"/>
                </a:lnTo>
                <a:lnTo>
                  <a:pt x="896" y="1005"/>
                </a:lnTo>
                <a:lnTo>
                  <a:pt x="871" y="1013"/>
                </a:lnTo>
                <a:lnTo>
                  <a:pt x="839" y="1023"/>
                </a:lnTo>
                <a:lnTo>
                  <a:pt x="806" y="1033"/>
                </a:lnTo>
                <a:lnTo>
                  <a:pt x="771" y="1044"/>
                </a:lnTo>
                <a:lnTo>
                  <a:pt x="739" y="1052"/>
                </a:lnTo>
                <a:lnTo>
                  <a:pt x="703" y="1060"/>
                </a:lnTo>
                <a:lnTo>
                  <a:pt x="660" y="1069"/>
                </a:lnTo>
                <a:lnTo>
                  <a:pt x="622" y="1077"/>
                </a:lnTo>
                <a:lnTo>
                  <a:pt x="583" y="1084"/>
                </a:lnTo>
                <a:lnTo>
                  <a:pt x="540" y="1093"/>
                </a:lnTo>
                <a:lnTo>
                  <a:pt x="499" y="1096"/>
                </a:lnTo>
                <a:lnTo>
                  <a:pt x="584" y="1424"/>
                </a:lnTo>
                <a:lnTo>
                  <a:pt x="0" y="786"/>
                </a:lnTo>
                <a:lnTo>
                  <a:pt x="180" y="135"/>
                </a:lnTo>
                <a:lnTo>
                  <a:pt x="262" y="379"/>
                </a:lnTo>
                <a:lnTo>
                  <a:pt x="300" y="378"/>
                </a:lnTo>
                <a:lnTo>
                  <a:pt x="339" y="376"/>
                </a:lnTo>
                <a:lnTo>
                  <a:pt x="391" y="373"/>
                </a:lnTo>
                <a:lnTo>
                  <a:pt x="442" y="369"/>
                </a:lnTo>
                <a:lnTo>
                  <a:pt x="496" y="358"/>
                </a:lnTo>
                <a:lnTo>
                  <a:pt x="541" y="348"/>
                </a:lnTo>
                <a:lnTo>
                  <a:pt x="587" y="334"/>
                </a:lnTo>
                <a:lnTo>
                  <a:pt x="634" y="321"/>
                </a:lnTo>
                <a:lnTo>
                  <a:pt x="672" y="306"/>
                </a:lnTo>
                <a:lnTo>
                  <a:pt x="713" y="287"/>
                </a:lnTo>
                <a:lnTo>
                  <a:pt x="757" y="266"/>
                </a:lnTo>
                <a:lnTo>
                  <a:pt x="795" y="247"/>
                </a:lnTo>
                <a:lnTo>
                  <a:pt x="834" y="225"/>
                </a:lnTo>
                <a:lnTo>
                  <a:pt x="867" y="206"/>
                </a:lnTo>
                <a:lnTo>
                  <a:pt x="906" y="177"/>
                </a:lnTo>
                <a:lnTo>
                  <a:pt x="943" y="150"/>
                </a:lnTo>
                <a:lnTo>
                  <a:pt x="964" y="128"/>
                </a:lnTo>
                <a:lnTo>
                  <a:pt x="1072" y="0"/>
                </a:lnTo>
                <a:lnTo>
                  <a:pt x="1641" y="568"/>
                </a:lnTo>
                <a:close/>
              </a:path>
            </a:pathLst>
          </a:custGeom>
          <a:solidFill>
            <a:srgbClr val="FFCC00"/>
          </a:solidFill>
          <a:ln w="22225">
            <a:solidFill>
              <a:srgbClr val="000000"/>
            </a:solidFill>
            <a:prstDash val="solid"/>
            <a:round/>
            <a:headEnd/>
            <a:tailEnd/>
          </a:ln>
        </p:spPr>
        <p:txBody>
          <a:bodyPr/>
          <a:lstStyle/>
          <a:p>
            <a:endParaRPr lang="en-US"/>
          </a:p>
        </p:txBody>
      </p:sp>
      <p:sp>
        <p:nvSpPr>
          <p:cNvPr id="5131" name="Freeform 1034"/>
          <p:cNvSpPr>
            <a:spLocks/>
          </p:cNvSpPr>
          <p:nvPr/>
        </p:nvSpPr>
        <p:spPr bwMode="auto">
          <a:xfrm>
            <a:off x="6229350" y="3390900"/>
            <a:ext cx="1916113" cy="2282825"/>
          </a:xfrm>
          <a:custGeom>
            <a:avLst/>
            <a:gdLst>
              <a:gd name="T0" fmla="*/ 0 w 1150"/>
              <a:gd name="T1" fmla="*/ 2147483647 h 1438"/>
              <a:gd name="T2" fmla="*/ 2147483647 w 1150"/>
              <a:gd name="T3" fmla="*/ 2147483647 h 1438"/>
              <a:gd name="T4" fmla="*/ 2147483647 w 1150"/>
              <a:gd name="T5" fmla="*/ 2147483647 h 1438"/>
              <a:gd name="T6" fmla="*/ 2147483647 w 1150"/>
              <a:gd name="T7" fmla="*/ 2147483647 h 1438"/>
              <a:gd name="T8" fmla="*/ 2147483647 w 1150"/>
              <a:gd name="T9" fmla="*/ 2147483647 h 1438"/>
              <a:gd name="T10" fmla="*/ 2147483647 w 1150"/>
              <a:gd name="T11" fmla="*/ 2147483647 h 1438"/>
              <a:gd name="T12" fmla="*/ 2147483647 w 1150"/>
              <a:gd name="T13" fmla="*/ 2147483647 h 1438"/>
              <a:gd name="T14" fmla="*/ 2147483647 w 1150"/>
              <a:gd name="T15" fmla="*/ 2147483647 h 1438"/>
              <a:gd name="T16" fmla="*/ 2147483647 w 1150"/>
              <a:gd name="T17" fmla="*/ 2147483647 h 1438"/>
              <a:gd name="T18" fmla="*/ 2147483647 w 1150"/>
              <a:gd name="T19" fmla="*/ 2147483647 h 1438"/>
              <a:gd name="T20" fmla="*/ 2147483647 w 1150"/>
              <a:gd name="T21" fmla="*/ 2147483647 h 1438"/>
              <a:gd name="T22" fmla="*/ 2147483647 w 1150"/>
              <a:gd name="T23" fmla="*/ 2147483647 h 1438"/>
              <a:gd name="T24" fmla="*/ 2147483647 w 1150"/>
              <a:gd name="T25" fmla="*/ 2147483647 h 1438"/>
              <a:gd name="T26" fmla="*/ 2147483647 w 1150"/>
              <a:gd name="T27" fmla="*/ 2147483647 h 1438"/>
              <a:gd name="T28" fmla="*/ 2147483647 w 1150"/>
              <a:gd name="T29" fmla="*/ 2147483647 h 1438"/>
              <a:gd name="T30" fmla="*/ 2147483647 w 1150"/>
              <a:gd name="T31" fmla="*/ 2147483647 h 1438"/>
              <a:gd name="T32" fmla="*/ 2147483647 w 1150"/>
              <a:gd name="T33" fmla="*/ 2147483647 h 1438"/>
              <a:gd name="T34" fmla="*/ 2147483647 w 1150"/>
              <a:gd name="T35" fmla="*/ 2147483647 h 1438"/>
              <a:gd name="T36" fmla="*/ 2147483647 w 1150"/>
              <a:gd name="T37" fmla="*/ 0 h 1438"/>
              <a:gd name="T38" fmla="*/ 2147483647 w 1150"/>
              <a:gd name="T39" fmla="*/ 2147483647 h 1438"/>
              <a:gd name="T40" fmla="*/ 2147483647 w 1150"/>
              <a:gd name="T41" fmla="*/ 2147483647 h 1438"/>
              <a:gd name="T42" fmla="*/ 2147483647 w 1150"/>
              <a:gd name="T43" fmla="*/ 2147483647 h 1438"/>
              <a:gd name="T44" fmla="*/ 2147483647 w 1150"/>
              <a:gd name="T45" fmla="*/ 2147483647 h 1438"/>
              <a:gd name="T46" fmla="*/ 2147483647 w 1150"/>
              <a:gd name="T47" fmla="*/ 2147483647 h 1438"/>
              <a:gd name="T48" fmla="*/ 2147483647 w 1150"/>
              <a:gd name="T49" fmla="*/ 2147483647 h 1438"/>
              <a:gd name="T50" fmla="*/ 2147483647 w 1150"/>
              <a:gd name="T51" fmla="*/ 2147483647 h 1438"/>
              <a:gd name="T52" fmla="*/ 2147483647 w 1150"/>
              <a:gd name="T53" fmla="*/ 2147483647 h 1438"/>
              <a:gd name="T54" fmla="*/ 2147483647 w 1150"/>
              <a:gd name="T55" fmla="*/ 2147483647 h 1438"/>
              <a:gd name="T56" fmla="*/ 2147483647 w 1150"/>
              <a:gd name="T57" fmla="*/ 2147483647 h 1438"/>
              <a:gd name="T58" fmla="*/ 2147483647 w 1150"/>
              <a:gd name="T59" fmla="*/ 2147483647 h 1438"/>
              <a:gd name="T60" fmla="*/ 2147483647 w 1150"/>
              <a:gd name="T61" fmla="*/ 2147483647 h 1438"/>
              <a:gd name="T62" fmla="*/ 2147483647 w 1150"/>
              <a:gd name="T63" fmla="*/ 2147483647 h 1438"/>
              <a:gd name="T64" fmla="*/ 2147483647 w 1150"/>
              <a:gd name="T65" fmla="*/ 2147483647 h 1438"/>
              <a:gd name="T66" fmla="*/ 2147483647 w 1150"/>
              <a:gd name="T67" fmla="*/ 2147483647 h 1438"/>
              <a:gd name="T68" fmla="*/ 2147483647 w 1150"/>
              <a:gd name="T69" fmla="*/ 2147483647 h 1438"/>
              <a:gd name="T70" fmla="*/ 2147483647 w 1150"/>
              <a:gd name="T71" fmla="*/ 2147483647 h 1438"/>
              <a:gd name="T72" fmla="*/ 2147483647 w 1150"/>
              <a:gd name="T73" fmla="*/ 2147483647 h 1438"/>
              <a:gd name="T74" fmla="*/ 2147483647 w 1150"/>
              <a:gd name="T75" fmla="*/ 2147483647 h 1438"/>
              <a:gd name="T76" fmla="*/ 2147483647 w 1150"/>
              <a:gd name="T77" fmla="*/ 2147483647 h 1438"/>
              <a:gd name="T78" fmla="*/ 2147483647 w 1150"/>
              <a:gd name="T79" fmla="*/ 2147483647 h 1438"/>
              <a:gd name="T80" fmla="*/ 2147483647 w 1150"/>
              <a:gd name="T81" fmla="*/ 2147483647 h 1438"/>
              <a:gd name="T82" fmla="*/ 2147483647 w 1150"/>
              <a:gd name="T83" fmla="*/ 2147483647 h 1438"/>
              <a:gd name="T84" fmla="*/ 2147483647 w 1150"/>
              <a:gd name="T85" fmla="*/ 2147483647 h 1438"/>
              <a:gd name="T86" fmla="*/ 2147483647 w 1150"/>
              <a:gd name="T87" fmla="*/ 2147483647 h 1438"/>
              <a:gd name="T88" fmla="*/ 2147483647 w 1150"/>
              <a:gd name="T89" fmla="*/ 2147483647 h 1438"/>
              <a:gd name="T90" fmla="*/ 2147483647 w 1150"/>
              <a:gd name="T91" fmla="*/ 2147483647 h 1438"/>
              <a:gd name="T92" fmla="*/ 2147483647 w 1150"/>
              <a:gd name="T93" fmla="*/ 2147483647 h 1438"/>
              <a:gd name="T94" fmla="*/ 2147483647 w 1150"/>
              <a:gd name="T95" fmla="*/ 2147483647 h 1438"/>
              <a:gd name="T96" fmla="*/ 2147483647 w 1150"/>
              <a:gd name="T97" fmla="*/ 2147483647 h 1438"/>
              <a:gd name="T98" fmla="*/ 2147483647 w 1150"/>
              <a:gd name="T99" fmla="*/ 2147483647 h 1438"/>
              <a:gd name="T100" fmla="*/ 2147483647 w 1150"/>
              <a:gd name="T101" fmla="*/ 2147483647 h 1438"/>
              <a:gd name="T102" fmla="*/ 2147483647 w 1150"/>
              <a:gd name="T103" fmla="*/ 2147483647 h 1438"/>
              <a:gd name="T104" fmla="*/ 2147483647 w 1150"/>
              <a:gd name="T105" fmla="*/ 2147483647 h 1438"/>
              <a:gd name="T106" fmla="*/ 2147483647 w 1150"/>
              <a:gd name="T107" fmla="*/ 2147483647 h 1438"/>
              <a:gd name="T108" fmla="*/ 2147483647 w 1150"/>
              <a:gd name="T109" fmla="*/ 2147483647 h 1438"/>
              <a:gd name="T110" fmla="*/ 2147483647 w 1150"/>
              <a:gd name="T111" fmla="*/ 2147483647 h 1438"/>
              <a:gd name="T112" fmla="*/ 0 w 1150"/>
              <a:gd name="T113" fmla="*/ 2147483647 h 1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0"/>
              <a:gd name="T172" fmla="*/ 0 h 1438"/>
              <a:gd name="T173" fmla="*/ 1150 w 1150"/>
              <a:gd name="T174" fmla="*/ 1438 h 1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0" h="1438">
                <a:moveTo>
                  <a:pt x="0" y="554"/>
                </a:moveTo>
                <a:lnTo>
                  <a:pt x="235" y="780"/>
                </a:lnTo>
                <a:lnTo>
                  <a:pt x="257" y="759"/>
                </a:lnTo>
                <a:lnTo>
                  <a:pt x="273" y="737"/>
                </a:lnTo>
                <a:lnTo>
                  <a:pt x="292" y="713"/>
                </a:lnTo>
                <a:lnTo>
                  <a:pt x="313" y="685"/>
                </a:lnTo>
                <a:lnTo>
                  <a:pt x="334" y="653"/>
                </a:lnTo>
                <a:lnTo>
                  <a:pt x="351" y="622"/>
                </a:lnTo>
                <a:lnTo>
                  <a:pt x="369" y="593"/>
                </a:lnTo>
                <a:lnTo>
                  <a:pt x="388" y="557"/>
                </a:lnTo>
                <a:lnTo>
                  <a:pt x="408" y="520"/>
                </a:lnTo>
                <a:lnTo>
                  <a:pt x="433" y="460"/>
                </a:lnTo>
                <a:lnTo>
                  <a:pt x="449" y="418"/>
                </a:lnTo>
                <a:lnTo>
                  <a:pt x="462" y="377"/>
                </a:lnTo>
                <a:lnTo>
                  <a:pt x="473" y="341"/>
                </a:lnTo>
                <a:lnTo>
                  <a:pt x="481" y="300"/>
                </a:lnTo>
                <a:lnTo>
                  <a:pt x="488" y="272"/>
                </a:lnTo>
                <a:lnTo>
                  <a:pt x="503" y="217"/>
                </a:lnTo>
                <a:lnTo>
                  <a:pt x="568" y="0"/>
                </a:lnTo>
                <a:lnTo>
                  <a:pt x="1150" y="69"/>
                </a:lnTo>
                <a:lnTo>
                  <a:pt x="1150" y="107"/>
                </a:lnTo>
                <a:lnTo>
                  <a:pt x="1149" y="142"/>
                </a:lnTo>
                <a:lnTo>
                  <a:pt x="1147" y="174"/>
                </a:lnTo>
                <a:lnTo>
                  <a:pt x="1146" y="207"/>
                </a:lnTo>
                <a:lnTo>
                  <a:pt x="1142" y="236"/>
                </a:lnTo>
                <a:lnTo>
                  <a:pt x="1141" y="270"/>
                </a:lnTo>
                <a:lnTo>
                  <a:pt x="1137" y="298"/>
                </a:lnTo>
                <a:lnTo>
                  <a:pt x="1132" y="328"/>
                </a:lnTo>
                <a:lnTo>
                  <a:pt x="1128" y="358"/>
                </a:lnTo>
                <a:lnTo>
                  <a:pt x="1123" y="391"/>
                </a:lnTo>
                <a:lnTo>
                  <a:pt x="1113" y="430"/>
                </a:lnTo>
                <a:lnTo>
                  <a:pt x="1108" y="461"/>
                </a:lnTo>
                <a:lnTo>
                  <a:pt x="1102" y="496"/>
                </a:lnTo>
                <a:lnTo>
                  <a:pt x="1094" y="532"/>
                </a:lnTo>
                <a:lnTo>
                  <a:pt x="1082" y="568"/>
                </a:lnTo>
                <a:lnTo>
                  <a:pt x="1069" y="608"/>
                </a:lnTo>
                <a:lnTo>
                  <a:pt x="1056" y="646"/>
                </a:lnTo>
                <a:lnTo>
                  <a:pt x="1042" y="681"/>
                </a:lnTo>
                <a:lnTo>
                  <a:pt x="1027" y="720"/>
                </a:lnTo>
                <a:lnTo>
                  <a:pt x="1007" y="768"/>
                </a:lnTo>
                <a:lnTo>
                  <a:pt x="989" y="812"/>
                </a:lnTo>
                <a:lnTo>
                  <a:pt x="975" y="842"/>
                </a:lnTo>
                <a:lnTo>
                  <a:pt x="959" y="874"/>
                </a:lnTo>
                <a:lnTo>
                  <a:pt x="942" y="908"/>
                </a:lnTo>
                <a:lnTo>
                  <a:pt x="919" y="947"/>
                </a:lnTo>
                <a:lnTo>
                  <a:pt x="899" y="977"/>
                </a:lnTo>
                <a:lnTo>
                  <a:pt x="880" y="1009"/>
                </a:lnTo>
                <a:lnTo>
                  <a:pt x="855" y="1046"/>
                </a:lnTo>
                <a:lnTo>
                  <a:pt x="834" y="1073"/>
                </a:lnTo>
                <a:lnTo>
                  <a:pt x="811" y="1109"/>
                </a:lnTo>
                <a:lnTo>
                  <a:pt x="787" y="1138"/>
                </a:lnTo>
                <a:lnTo>
                  <a:pt x="764" y="1169"/>
                </a:lnTo>
                <a:lnTo>
                  <a:pt x="737" y="1199"/>
                </a:lnTo>
                <a:lnTo>
                  <a:pt x="704" y="1236"/>
                </a:lnTo>
                <a:lnTo>
                  <a:pt x="908" y="1438"/>
                </a:lnTo>
                <a:lnTo>
                  <a:pt x="171" y="1256"/>
                </a:lnTo>
                <a:lnTo>
                  <a:pt x="0" y="554"/>
                </a:lnTo>
                <a:close/>
              </a:path>
            </a:pathLst>
          </a:custGeom>
          <a:solidFill>
            <a:schemeClr val="tx2"/>
          </a:solidFill>
          <a:ln w="22225">
            <a:solidFill>
              <a:srgbClr val="000000"/>
            </a:solidFill>
            <a:prstDash val="solid"/>
            <a:round/>
            <a:headEnd/>
            <a:tailEnd/>
          </a:ln>
        </p:spPr>
        <p:txBody>
          <a:bodyPr/>
          <a:lstStyle/>
          <a:p>
            <a:endParaRPr lang="en-US"/>
          </a:p>
        </p:txBody>
      </p:sp>
      <p:sp>
        <p:nvSpPr>
          <p:cNvPr id="5132" name="Freeform 1035"/>
          <p:cNvSpPr>
            <a:spLocks/>
          </p:cNvSpPr>
          <p:nvPr/>
        </p:nvSpPr>
        <p:spPr bwMode="auto">
          <a:xfrm rot="2543035">
            <a:off x="6773863" y="1878013"/>
            <a:ext cx="2370137" cy="2074862"/>
          </a:xfrm>
          <a:custGeom>
            <a:avLst/>
            <a:gdLst>
              <a:gd name="T0" fmla="*/ 2147483647 w 1373"/>
              <a:gd name="T1" fmla="*/ 0 h 1307"/>
              <a:gd name="T2" fmla="*/ 2147483647 w 1373"/>
              <a:gd name="T3" fmla="*/ 2147483647 h 1307"/>
              <a:gd name="T4" fmla="*/ 2147483647 w 1373"/>
              <a:gd name="T5" fmla="*/ 2147483647 h 1307"/>
              <a:gd name="T6" fmla="*/ 2147483647 w 1373"/>
              <a:gd name="T7" fmla="*/ 2147483647 h 1307"/>
              <a:gd name="T8" fmla="*/ 2147483647 w 1373"/>
              <a:gd name="T9" fmla="*/ 2147483647 h 1307"/>
              <a:gd name="T10" fmla="*/ 2147483647 w 1373"/>
              <a:gd name="T11" fmla="*/ 2147483647 h 1307"/>
              <a:gd name="T12" fmla="*/ 2147483647 w 1373"/>
              <a:gd name="T13" fmla="*/ 2147483647 h 1307"/>
              <a:gd name="T14" fmla="*/ 2147483647 w 1373"/>
              <a:gd name="T15" fmla="*/ 2147483647 h 1307"/>
              <a:gd name="T16" fmla="*/ 2147483647 w 1373"/>
              <a:gd name="T17" fmla="*/ 2147483647 h 1307"/>
              <a:gd name="T18" fmla="*/ 2147483647 w 1373"/>
              <a:gd name="T19" fmla="*/ 2147483647 h 1307"/>
              <a:gd name="T20" fmla="*/ 2147483647 w 1373"/>
              <a:gd name="T21" fmla="*/ 2147483647 h 1307"/>
              <a:gd name="T22" fmla="*/ 2147483647 w 1373"/>
              <a:gd name="T23" fmla="*/ 2147483647 h 1307"/>
              <a:gd name="T24" fmla="*/ 2147483647 w 1373"/>
              <a:gd name="T25" fmla="*/ 2147483647 h 1307"/>
              <a:gd name="T26" fmla="*/ 2147483647 w 1373"/>
              <a:gd name="T27" fmla="*/ 2147483647 h 1307"/>
              <a:gd name="T28" fmla="*/ 2147483647 w 1373"/>
              <a:gd name="T29" fmla="*/ 2147483647 h 1307"/>
              <a:gd name="T30" fmla="*/ 2147483647 w 1373"/>
              <a:gd name="T31" fmla="*/ 2147483647 h 1307"/>
              <a:gd name="T32" fmla="*/ 2147483647 w 1373"/>
              <a:gd name="T33" fmla="*/ 2147483647 h 1307"/>
              <a:gd name="T34" fmla="*/ 2147483647 w 1373"/>
              <a:gd name="T35" fmla="*/ 2147483647 h 1307"/>
              <a:gd name="T36" fmla="*/ 2147483647 w 1373"/>
              <a:gd name="T37" fmla="*/ 2147483647 h 1307"/>
              <a:gd name="T38" fmla="*/ 2147483647 w 1373"/>
              <a:gd name="T39" fmla="*/ 2147483647 h 1307"/>
              <a:gd name="T40" fmla="*/ 2147483647 w 1373"/>
              <a:gd name="T41" fmla="*/ 2147483647 h 1307"/>
              <a:gd name="T42" fmla="*/ 2147483647 w 1373"/>
              <a:gd name="T43" fmla="*/ 2147483647 h 1307"/>
              <a:gd name="T44" fmla="*/ 2147483647 w 1373"/>
              <a:gd name="T45" fmla="*/ 2147483647 h 1307"/>
              <a:gd name="T46" fmla="*/ 2147483647 w 1373"/>
              <a:gd name="T47" fmla="*/ 2147483647 h 1307"/>
              <a:gd name="T48" fmla="*/ 2147483647 w 1373"/>
              <a:gd name="T49" fmla="*/ 2147483647 h 1307"/>
              <a:gd name="T50" fmla="*/ 2147483647 w 1373"/>
              <a:gd name="T51" fmla="*/ 2147483647 h 1307"/>
              <a:gd name="T52" fmla="*/ 2147483647 w 1373"/>
              <a:gd name="T53" fmla="*/ 2147483647 h 1307"/>
              <a:gd name="T54" fmla="*/ 2147483647 w 1373"/>
              <a:gd name="T55" fmla="*/ 2147483647 h 1307"/>
              <a:gd name="T56" fmla="*/ 2147483647 w 1373"/>
              <a:gd name="T57" fmla="*/ 2147483647 h 1307"/>
              <a:gd name="T58" fmla="*/ 2147483647 w 1373"/>
              <a:gd name="T59" fmla="*/ 2147483647 h 1307"/>
              <a:gd name="T60" fmla="*/ 2147483647 w 1373"/>
              <a:gd name="T61" fmla="*/ 2147483647 h 1307"/>
              <a:gd name="T62" fmla="*/ 2147483647 w 1373"/>
              <a:gd name="T63" fmla="*/ 2147483647 h 1307"/>
              <a:gd name="T64" fmla="*/ 2147483647 w 1373"/>
              <a:gd name="T65" fmla="*/ 2147483647 h 1307"/>
              <a:gd name="T66" fmla="*/ 2147483647 w 1373"/>
              <a:gd name="T67" fmla="*/ 2147483647 h 1307"/>
              <a:gd name="T68" fmla="*/ 2147483647 w 1373"/>
              <a:gd name="T69" fmla="*/ 2147483647 h 1307"/>
              <a:gd name="T70" fmla="*/ 2147483647 w 1373"/>
              <a:gd name="T71" fmla="*/ 2147483647 h 1307"/>
              <a:gd name="T72" fmla="*/ 2147483647 w 1373"/>
              <a:gd name="T73" fmla="*/ 2147483647 h 1307"/>
              <a:gd name="T74" fmla="*/ 2147483647 w 1373"/>
              <a:gd name="T75" fmla="*/ 2147483647 h 1307"/>
              <a:gd name="T76" fmla="*/ 2147483647 w 1373"/>
              <a:gd name="T77" fmla="*/ 2147483647 h 1307"/>
              <a:gd name="T78" fmla="*/ 2147483647 w 1373"/>
              <a:gd name="T79" fmla="*/ 2147483647 h 1307"/>
              <a:gd name="T80" fmla="*/ 2147483647 w 1373"/>
              <a:gd name="T81" fmla="*/ 2147483647 h 1307"/>
              <a:gd name="T82" fmla="*/ 2147483647 w 1373"/>
              <a:gd name="T83" fmla="*/ 2147483647 h 1307"/>
              <a:gd name="T84" fmla="*/ 2147483647 w 1373"/>
              <a:gd name="T85" fmla="*/ 2147483647 h 1307"/>
              <a:gd name="T86" fmla="*/ 2147483647 w 1373"/>
              <a:gd name="T87" fmla="*/ 2147483647 h 1307"/>
              <a:gd name="T88" fmla="*/ 2147483647 w 1373"/>
              <a:gd name="T89" fmla="*/ 2147483647 h 1307"/>
              <a:gd name="T90" fmla="*/ 2147483647 w 1373"/>
              <a:gd name="T91" fmla="*/ 2147483647 h 1307"/>
              <a:gd name="T92" fmla="*/ 2147483647 w 1373"/>
              <a:gd name="T93" fmla="*/ 2147483647 h 1307"/>
              <a:gd name="T94" fmla="*/ 2147483647 w 1373"/>
              <a:gd name="T95" fmla="*/ 2147483647 h 1307"/>
              <a:gd name="T96" fmla="*/ 2147483647 w 1373"/>
              <a:gd name="T97" fmla="*/ 2147483647 h 1307"/>
              <a:gd name="T98" fmla="*/ 2147483647 w 1373"/>
              <a:gd name="T99" fmla="*/ 2147483647 h 1307"/>
              <a:gd name="T100" fmla="*/ 2147483647 w 1373"/>
              <a:gd name="T101" fmla="*/ 2147483647 h 1307"/>
              <a:gd name="T102" fmla="*/ 2147483647 w 1373"/>
              <a:gd name="T103" fmla="*/ 2147483647 h 1307"/>
              <a:gd name="T104" fmla="*/ 2147483647 w 1373"/>
              <a:gd name="T105" fmla="*/ 2147483647 h 1307"/>
              <a:gd name="T106" fmla="*/ 2147483647 w 1373"/>
              <a:gd name="T107" fmla="*/ 2147483647 h 1307"/>
              <a:gd name="T108" fmla="*/ 2147483647 w 1373"/>
              <a:gd name="T109" fmla="*/ 2147483647 h 1307"/>
              <a:gd name="T110" fmla="*/ 2147483647 w 1373"/>
              <a:gd name="T111" fmla="*/ 2147483647 h 1307"/>
              <a:gd name="T112" fmla="*/ 2147483647 w 1373"/>
              <a:gd name="T113" fmla="*/ 2147483647 h 1307"/>
              <a:gd name="T114" fmla="*/ 2147483647 w 1373"/>
              <a:gd name="T115" fmla="*/ 2147483647 h 1307"/>
              <a:gd name="T116" fmla="*/ 0 w 1373"/>
              <a:gd name="T117" fmla="*/ 2147483647 h 1307"/>
              <a:gd name="T118" fmla="*/ 2147483647 w 1373"/>
              <a:gd name="T119" fmla="*/ 0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3"/>
              <a:gd name="T181" fmla="*/ 0 h 1307"/>
              <a:gd name="T182" fmla="*/ 1373 w 1373"/>
              <a:gd name="T183" fmla="*/ 1307 h 1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3" h="1307">
                <a:moveTo>
                  <a:pt x="279" y="0"/>
                </a:moveTo>
                <a:lnTo>
                  <a:pt x="307" y="14"/>
                </a:lnTo>
                <a:lnTo>
                  <a:pt x="330" y="26"/>
                </a:lnTo>
                <a:lnTo>
                  <a:pt x="354" y="38"/>
                </a:lnTo>
                <a:lnTo>
                  <a:pt x="377" y="50"/>
                </a:lnTo>
                <a:lnTo>
                  <a:pt x="401" y="64"/>
                </a:lnTo>
                <a:lnTo>
                  <a:pt x="423" y="80"/>
                </a:lnTo>
                <a:lnTo>
                  <a:pt x="446" y="94"/>
                </a:lnTo>
                <a:lnTo>
                  <a:pt x="469" y="107"/>
                </a:lnTo>
                <a:lnTo>
                  <a:pt x="496" y="127"/>
                </a:lnTo>
                <a:lnTo>
                  <a:pt x="526" y="147"/>
                </a:lnTo>
                <a:lnTo>
                  <a:pt x="549" y="163"/>
                </a:lnTo>
                <a:lnTo>
                  <a:pt x="571" y="182"/>
                </a:lnTo>
                <a:lnTo>
                  <a:pt x="599" y="201"/>
                </a:lnTo>
                <a:lnTo>
                  <a:pt x="627" y="222"/>
                </a:lnTo>
                <a:lnTo>
                  <a:pt x="651" y="243"/>
                </a:lnTo>
                <a:lnTo>
                  <a:pt x="675" y="265"/>
                </a:lnTo>
                <a:lnTo>
                  <a:pt x="698" y="286"/>
                </a:lnTo>
                <a:lnTo>
                  <a:pt x="726" y="312"/>
                </a:lnTo>
                <a:lnTo>
                  <a:pt x="750" y="335"/>
                </a:lnTo>
                <a:lnTo>
                  <a:pt x="771" y="358"/>
                </a:lnTo>
                <a:lnTo>
                  <a:pt x="795" y="384"/>
                </a:lnTo>
                <a:lnTo>
                  <a:pt x="814" y="403"/>
                </a:lnTo>
                <a:lnTo>
                  <a:pt x="835" y="427"/>
                </a:lnTo>
                <a:lnTo>
                  <a:pt x="856" y="451"/>
                </a:lnTo>
                <a:lnTo>
                  <a:pt x="878" y="481"/>
                </a:lnTo>
                <a:lnTo>
                  <a:pt x="898" y="505"/>
                </a:lnTo>
                <a:lnTo>
                  <a:pt x="918" y="533"/>
                </a:lnTo>
                <a:lnTo>
                  <a:pt x="943" y="566"/>
                </a:lnTo>
                <a:lnTo>
                  <a:pt x="964" y="595"/>
                </a:lnTo>
                <a:lnTo>
                  <a:pt x="986" y="628"/>
                </a:lnTo>
                <a:lnTo>
                  <a:pt x="1007" y="661"/>
                </a:lnTo>
                <a:lnTo>
                  <a:pt x="1026" y="696"/>
                </a:lnTo>
                <a:lnTo>
                  <a:pt x="1047" y="733"/>
                </a:lnTo>
                <a:lnTo>
                  <a:pt x="1063" y="764"/>
                </a:lnTo>
                <a:lnTo>
                  <a:pt x="1078" y="793"/>
                </a:lnTo>
                <a:lnTo>
                  <a:pt x="1092" y="828"/>
                </a:lnTo>
                <a:lnTo>
                  <a:pt x="1101" y="852"/>
                </a:lnTo>
                <a:lnTo>
                  <a:pt x="1373" y="745"/>
                </a:lnTo>
                <a:lnTo>
                  <a:pt x="950" y="1307"/>
                </a:lnTo>
                <a:lnTo>
                  <a:pt x="199" y="1215"/>
                </a:lnTo>
                <a:lnTo>
                  <a:pt x="496" y="1096"/>
                </a:lnTo>
                <a:lnTo>
                  <a:pt x="477" y="1056"/>
                </a:lnTo>
                <a:lnTo>
                  <a:pt x="458" y="1017"/>
                </a:lnTo>
                <a:lnTo>
                  <a:pt x="432" y="976"/>
                </a:lnTo>
                <a:lnTo>
                  <a:pt x="403" y="932"/>
                </a:lnTo>
                <a:lnTo>
                  <a:pt x="377" y="896"/>
                </a:lnTo>
                <a:lnTo>
                  <a:pt x="349" y="861"/>
                </a:lnTo>
                <a:lnTo>
                  <a:pt x="319" y="826"/>
                </a:lnTo>
                <a:lnTo>
                  <a:pt x="290" y="797"/>
                </a:lnTo>
                <a:lnTo>
                  <a:pt x="260" y="769"/>
                </a:lnTo>
                <a:lnTo>
                  <a:pt x="226" y="738"/>
                </a:lnTo>
                <a:lnTo>
                  <a:pt x="193" y="712"/>
                </a:lnTo>
                <a:lnTo>
                  <a:pt x="161" y="686"/>
                </a:lnTo>
                <a:lnTo>
                  <a:pt x="130" y="663"/>
                </a:lnTo>
                <a:lnTo>
                  <a:pt x="92" y="639"/>
                </a:lnTo>
                <a:lnTo>
                  <a:pt x="54" y="616"/>
                </a:lnTo>
                <a:lnTo>
                  <a:pt x="28" y="604"/>
                </a:lnTo>
                <a:lnTo>
                  <a:pt x="0" y="588"/>
                </a:lnTo>
                <a:lnTo>
                  <a:pt x="279" y="0"/>
                </a:lnTo>
                <a:close/>
              </a:path>
            </a:pathLst>
          </a:custGeom>
          <a:solidFill>
            <a:srgbClr val="FF6600"/>
          </a:solidFill>
          <a:ln w="22225">
            <a:solidFill>
              <a:srgbClr val="000000"/>
            </a:solidFill>
            <a:prstDash val="solid"/>
            <a:round/>
            <a:headEnd/>
            <a:tailEnd/>
          </a:ln>
        </p:spPr>
        <p:txBody>
          <a:bodyPr/>
          <a:lstStyle/>
          <a:p>
            <a:endParaRPr lang="en-US"/>
          </a:p>
        </p:txBody>
      </p:sp>
      <p:sp>
        <p:nvSpPr>
          <p:cNvPr id="5133" name="Freeform 1036"/>
          <p:cNvSpPr>
            <a:spLocks/>
          </p:cNvSpPr>
          <p:nvPr/>
        </p:nvSpPr>
        <p:spPr bwMode="auto">
          <a:xfrm rot="3805178">
            <a:off x="6387306" y="243682"/>
            <a:ext cx="2005013" cy="1974850"/>
          </a:xfrm>
          <a:custGeom>
            <a:avLst/>
            <a:gdLst>
              <a:gd name="T0" fmla="*/ 2147483647 w 1328"/>
              <a:gd name="T1" fmla="*/ 2147483647 h 1072"/>
              <a:gd name="T2" fmla="*/ 2147483647 w 1328"/>
              <a:gd name="T3" fmla="*/ 2147483647 h 1072"/>
              <a:gd name="T4" fmla="*/ 2147483647 w 1328"/>
              <a:gd name="T5" fmla="*/ 2147483647 h 1072"/>
              <a:gd name="T6" fmla="*/ 2147483647 w 1328"/>
              <a:gd name="T7" fmla="*/ 2147483647 h 1072"/>
              <a:gd name="T8" fmla="*/ 2147483647 w 1328"/>
              <a:gd name="T9" fmla="*/ 2147483647 h 1072"/>
              <a:gd name="T10" fmla="*/ 2147483647 w 1328"/>
              <a:gd name="T11" fmla="*/ 2147483647 h 1072"/>
              <a:gd name="T12" fmla="*/ 2147483647 w 1328"/>
              <a:gd name="T13" fmla="*/ 2147483647 h 1072"/>
              <a:gd name="T14" fmla="*/ 2147483647 w 1328"/>
              <a:gd name="T15" fmla="*/ 2147483647 h 1072"/>
              <a:gd name="T16" fmla="*/ 2147483647 w 1328"/>
              <a:gd name="T17" fmla="*/ 2147483647 h 1072"/>
              <a:gd name="T18" fmla="*/ 2147483647 w 1328"/>
              <a:gd name="T19" fmla="*/ 2147483647 h 1072"/>
              <a:gd name="T20" fmla="*/ 2147483647 w 1328"/>
              <a:gd name="T21" fmla="*/ 2147483647 h 1072"/>
              <a:gd name="T22" fmla="*/ 2147483647 w 1328"/>
              <a:gd name="T23" fmla="*/ 2147483647 h 1072"/>
              <a:gd name="T24" fmla="*/ 2147483647 w 1328"/>
              <a:gd name="T25" fmla="*/ 2147483647 h 1072"/>
              <a:gd name="T26" fmla="*/ 2147483647 w 1328"/>
              <a:gd name="T27" fmla="*/ 2147483647 h 1072"/>
              <a:gd name="T28" fmla="*/ 2147483647 w 1328"/>
              <a:gd name="T29" fmla="*/ 2147483647 h 1072"/>
              <a:gd name="T30" fmla="*/ 2147483647 w 1328"/>
              <a:gd name="T31" fmla="*/ 2147483647 h 1072"/>
              <a:gd name="T32" fmla="*/ 2147483647 w 1328"/>
              <a:gd name="T33" fmla="*/ 2147483647 h 1072"/>
              <a:gd name="T34" fmla="*/ 2147483647 w 1328"/>
              <a:gd name="T35" fmla="*/ 2147483647 h 1072"/>
              <a:gd name="T36" fmla="*/ 0 w 1328"/>
              <a:gd name="T37" fmla="*/ 2147483647 h 1072"/>
              <a:gd name="T38" fmla="*/ 2147483647 w 1328"/>
              <a:gd name="T39" fmla="*/ 2147483647 h 1072"/>
              <a:gd name="T40" fmla="*/ 2147483647 w 1328"/>
              <a:gd name="T41" fmla="*/ 2147483647 h 1072"/>
              <a:gd name="T42" fmla="*/ 2147483647 w 1328"/>
              <a:gd name="T43" fmla="*/ 2147483647 h 1072"/>
              <a:gd name="T44" fmla="*/ 2147483647 w 1328"/>
              <a:gd name="T45" fmla="*/ 2147483647 h 1072"/>
              <a:gd name="T46" fmla="*/ 2147483647 w 1328"/>
              <a:gd name="T47" fmla="*/ 2147483647 h 1072"/>
              <a:gd name="T48" fmla="*/ 2147483647 w 1328"/>
              <a:gd name="T49" fmla="*/ 2147483647 h 1072"/>
              <a:gd name="T50" fmla="*/ 2147483647 w 1328"/>
              <a:gd name="T51" fmla="*/ 2147483647 h 1072"/>
              <a:gd name="T52" fmla="*/ 2147483647 w 1328"/>
              <a:gd name="T53" fmla="*/ 2147483647 h 1072"/>
              <a:gd name="T54" fmla="*/ 2147483647 w 1328"/>
              <a:gd name="T55" fmla="*/ 2147483647 h 1072"/>
              <a:gd name="T56" fmla="*/ 2147483647 w 1328"/>
              <a:gd name="T57" fmla="*/ 2147483647 h 1072"/>
              <a:gd name="T58" fmla="*/ 2147483647 w 1328"/>
              <a:gd name="T59" fmla="*/ 2147483647 h 1072"/>
              <a:gd name="T60" fmla="*/ 2147483647 w 1328"/>
              <a:gd name="T61" fmla="*/ 2147483647 h 1072"/>
              <a:gd name="T62" fmla="*/ 2147483647 w 1328"/>
              <a:gd name="T63" fmla="*/ 2147483647 h 1072"/>
              <a:gd name="T64" fmla="*/ 2147483647 w 1328"/>
              <a:gd name="T65" fmla="*/ 2147483647 h 1072"/>
              <a:gd name="T66" fmla="*/ 2147483647 w 1328"/>
              <a:gd name="T67" fmla="*/ 2147483647 h 1072"/>
              <a:gd name="T68" fmla="*/ 2147483647 w 1328"/>
              <a:gd name="T69" fmla="*/ 2147483647 h 1072"/>
              <a:gd name="T70" fmla="*/ 2147483647 w 1328"/>
              <a:gd name="T71" fmla="*/ 2147483647 h 1072"/>
              <a:gd name="T72" fmla="*/ 2147483647 w 1328"/>
              <a:gd name="T73" fmla="*/ 2147483647 h 1072"/>
              <a:gd name="T74" fmla="*/ 2147483647 w 1328"/>
              <a:gd name="T75" fmla="*/ 2147483647 h 1072"/>
              <a:gd name="T76" fmla="*/ 2147483647 w 1328"/>
              <a:gd name="T77" fmla="*/ 2147483647 h 1072"/>
              <a:gd name="T78" fmla="*/ 2147483647 w 1328"/>
              <a:gd name="T79" fmla="*/ 2147483647 h 1072"/>
              <a:gd name="T80" fmla="*/ 2147483647 w 1328"/>
              <a:gd name="T81" fmla="*/ 2147483647 h 1072"/>
              <a:gd name="T82" fmla="*/ 2147483647 w 1328"/>
              <a:gd name="T83" fmla="*/ 2147483647 h 1072"/>
              <a:gd name="T84" fmla="*/ 2147483647 w 1328"/>
              <a:gd name="T85" fmla="*/ 2147483647 h 1072"/>
              <a:gd name="T86" fmla="*/ 2147483647 w 1328"/>
              <a:gd name="T87" fmla="*/ 2147483647 h 1072"/>
              <a:gd name="T88" fmla="*/ 2147483647 w 1328"/>
              <a:gd name="T89" fmla="*/ 2147483647 h 1072"/>
              <a:gd name="T90" fmla="*/ 2147483647 w 1328"/>
              <a:gd name="T91" fmla="*/ 2147483647 h 1072"/>
              <a:gd name="T92" fmla="*/ 2147483647 w 1328"/>
              <a:gd name="T93" fmla="*/ 2147483647 h 1072"/>
              <a:gd name="T94" fmla="*/ 2147483647 w 1328"/>
              <a:gd name="T95" fmla="*/ 2147483647 h 1072"/>
              <a:gd name="T96" fmla="*/ 2147483647 w 1328"/>
              <a:gd name="T97" fmla="*/ 0 h 1072"/>
              <a:gd name="T98" fmla="*/ 2147483647 w 1328"/>
              <a:gd name="T99" fmla="*/ 2147483647 h 1072"/>
              <a:gd name="T100" fmla="*/ 2147483647 w 1328"/>
              <a:gd name="T101" fmla="*/ 2147483647 h 10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8"/>
              <a:gd name="T154" fmla="*/ 0 h 1072"/>
              <a:gd name="T155" fmla="*/ 1328 w 1328"/>
              <a:gd name="T156" fmla="*/ 1072 h 10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8" h="1072">
                <a:moveTo>
                  <a:pt x="708" y="1072"/>
                </a:moveTo>
                <a:lnTo>
                  <a:pt x="795" y="863"/>
                </a:lnTo>
                <a:lnTo>
                  <a:pt x="767" y="855"/>
                </a:lnTo>
                <a:lnTo>
                  <a:pt x="736" y="848"/>
                </a:lnTo>
                <a:lnTo>
                  <a:pt x="696" y="839"/>
                </a:lnTo>
                <a:lnTo>
                  <a:pt x="663" y="834"/>
                </a:lnTo>
                <a:lnTo>
                  <a:pt x="627" y="829"/>
                </a:lnTo>
                <a:lnTo>
                  <a:pt x="587" y="825"/>
                </a:lnTo>
                <a:lnTo>
                  <a:pt x="545" y="822"/>
                </a:lnTo>
                <a:lnTo>
                  <a:pt x="470" y="822"/>
                </a:lnTo>
                <a:lnTo>
                  <a:pt x="432" y="824"/>
                </a:lnTo>
                <a:lnTo>
                  <a:pt x="396" y="827"/>
                </a:lnTo>
                <a:lnTo>
                  <a:pt x="359" y="830"/>
                </a:lnTo>
                <a:lnTo>
                  <a:pt x="323" y="837"/>
                </a:lnTo>
                <a:lnTo>
                  <a:pt x="288" y="844"/>
                </a:lnTo>
                <a:lnTo>
                  <a:pt x="246" y="853"/>
                </a:lnTo>
                <a:lnTo>
                  <a:pt x="210" y="865"/>
                </a:lnTo>
                <a:lnTo>
                  <a:pt x="305" y="424"/>
                </a:lnTo>
                <a:lnTo>
                  <a:pt x="0" y="249"/>
                </a:lnTo>
                <a:lnTo>
                  <a:pt x="15" y="243"/>
                </a:lnTo>
                <a:lnTo>
                  <a:pt x="47" y="233"/>
                </a:lnTo>
                <a:lnTo>
                  <a:pt x="71" y="226"/>
                </a:lnTo>
                <a:lnTo>
                  <a:pt x="99" y="217"/>
                </a:lnTo>
                <a:lnTo>
                  <a:pt x="132" y="210"/>
                </a:lnTo>
                <a:lnTo>
                  <a:pt x="159" y="204"/>
                </a:lnTo>
                <a:lnTo>
                  <a:pt x="196" y="195"/>
                </a:lnTo>
                <a:lnTo>
                  <a:pt x="227" y="190"/>
                </a:lnTo>
                <a:lnTo>
                  <a:pt x="264" y="184"/>
                </a:lnTo>
                <a:lnTo>
                  <a:pt x="302" y="179"/>
                </a:lnTo>
                <a:lnTo>
                  <a:pt x="338" y="176"/>
                </a:lnTo>
                <a:lnTo>
                  <a:pt x="380" y="174"/>
                </a:lnTo>
                <a:lnTo>
                  <a:pt x="420" y="171"/>
                </a:lnTo>
                <a:lnTo>
                  <a:pt x="460" y="171"/>
                </a:lnTo>
                <a:lnTo>
                  <a:pt x="502" y="171"/>
                </a:lnTo>
                <a:lnTo>
                  <a:pt x="554" y="171"/>
                </a:lnTo>
                <a:lnTo>
                  <a:pt x="601" y="172"/>
                </a:lnTo>
                <a:lnTo>
                  <a:pt x="632" y="174"/>
                </a:lnTo>
                <a:lnTo>
                  <a:pt x="670" y="177"/>
                </a:lnTo>
                <a:lnTo>
                  <a:pt x="706" y="181"/>
                </a:lnTo>
                <a:lnTo>
                  <a:pt x="750" y="186"/>
                </a:lnTo>
                <a:lnTo>
                  <a:pt x="786" y="193"/>
                </a:lnTo>
                <a:lnTo>
                  <a:pt x="821" y="200"/>
                </a:lnTo>
                <a:lnTo>
                  <a:pt x="866" y="209"/>
                </a:lnTo>
                <a:lnTo>
                  <a:pt x="901" y="217"/>
                </a:lnTo>
                <a:lnTo>
                  <a:pt x="943" y="228"/>
                </a:lnTo>
                <a:lnTo>
                  <a:pt x="977" y="237"/>
                </a:lnTo>
                <a:lnTo>
                  <a:pt x="1016" y="249"/>
                </a:lnTo>
                <a:lnTo>
                  <a:pt x="1054" y="261"/>
                </a:lnTo>
                <a:lnTo>
                  <a:pt x="1167" y="0"/>
                </a:lnTo>
                <a:lnTo>
                  <a:pt x="1328" y="726"/>
                </a:lnTo>
                <a:lnTo>
                  <a:pt x="708" y="1072"/>
                </a:lnTo>
                <a:close/>
              </a:path>
            </a:pathLst>
          </a:custGeom>
          <a:solidFill>
            <a:srgbClr val="FF0000"/>
          </a:solidFill>
          <a:ln w="22225">
            <a:solidFill>
              <a:srgbClr val="000000"/>
            </a:solidFill>
            <a:prstDash val="solid"/>
            <a:round/>
            <a:headEnd/>
            <a:tailEnd/>
          </a:ln>
        </p:spPr>
        <p:txBody>
          <a:bodyPr/>
          <a:lstStyle/>
          <a:p>
            <a:endParaRPr lang="en-US"/>
          </a:p>
        </p:txBody>
      </p:sp>
      <p:sp>
        <p:nvSpPr>
          <p:cNvPr id="5134" name="WordArt 1037"/>
          <p:cNvSpPr>
            <a:spLocks noChangeArrowheads="1" noChangeShapeType="1" noTextEdit="1"/>
          </p:cNvSpPr>
          <p:nvPr/>
        </p:nvSpPr>
        <p:spPr bwMode="auto">
          <a:xfrm>
            <a:off x="4012406" y="2516856"/>
            <a:ext cx="2216943" cy="1455623"/>
          </a:xfrm>
          <a:prstGeom prst="rect">
            <a:avLst/>
          </a:prstGeom>
        </p:spPr>
        <p:txBody>
          <a:bodyPr wrap="none" fromWordArt="1">
            <a:prstTxWarp prst="textPlain">
              <a:avLst>
                <a:gd name="adj" fmla="val 50000"/>
              </a:avLst>
            </a:prstTxWarp>
            <a:scene3d>
              <a:camera prst="legacyPerspectiveTop"/>
              <a:lightRig rig="legacyFlat3" dir="b"/>
            </a:scene3d>
            <a:sp3d extrusionH="303200" prstMaterial="legacyMatte">
              <a:extrusionClr>
                <a:srgbClr val="000000"/>
              </a:extrusionClr>
            </a:sp3d>
          </a:bodyPr>
          <a:lstStyle/>
          <a:p>
            <a:pPr algn="ctr"/>
            <a:r>
              <a:rPr lang="en-US" sz="3600" kern="10" dirty="0">
                <a:ln w="9525">
                  <a:round/>
                  <a:headEnd/>
                  <a:tailEnd/>
                </a:ln>
                <a:solidFill>
                  <a:schemeClr val="accent1"/>
                </a:solidFill>
                <a:latin typeface="Arial Black"/>
              </a:rPr>
              <a:t>To State </a:t>
            </a:r>
          </a:p>
          <a:p>
            <a:pPr algn="ctr"/>
            <a:r>
              <a:rPr lang="en-US" sz="3600" kern="10" dirty="0">
                <a:ln w="9525">
                  <a:round/>
                  <a:headEnd/>
                  <a:tailEnd/>
                </a:ln>
                <a:solidFill>
                  <a:schemeClr val="accent1"/>
                </a:solidFill>
                <a:latin typeface="Arial Black"/>
              </a:rPr>
              <a:t>Flow Through to </a:t>
            </a:r>
          </a:p>
          <a:p>
            <a:pPr algn="ctr"/>
            <a:r>
              <a:rPr lang="en-US" sz="3600" kern="10" dirty="0">
                <a:ln w="9525">
                  <a:round/>
                  <a:headEnd/>
                  <a:tailEnd/>
                </a:ln>
                <a:solidFill>
                  <a:schemeClr val="accent1"/>
                </a:solidFill>
                <a:latin typeface="Arial Black"/>
              </a:rPr>
              <a:t>Applicant</a:t>
            </a:r>
          </a:p>
        </p:txBody>
      </p:sp>
      <p:sp>
        <p:nvSpPr>
          <p:cNvPr id="5135" name="WordArt 1038"/>
          <p:cNvSpPr>
            <a:spLocks noChangeArrowheads="1" noChangeShapeType="1" noTextEdit="1"/>
          </p:cNvSpPr>
          <p:nvPr/>
        </p:nvSpPr>
        <p:spPr bwMode="auto">
          <a:xfrm rot="-2025168">
            <a:off x="1172131" y="1778072"/>
            <a:ext cx="1395890" cy="913631"/>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Phase III</a:t>
            </a:r>
          </a:p>
          <a:p>
            <a:pPr algn="ctr"/>
            <a:r>
              <a:rPr lang="en-US" sz="3600" kern="10" dirty="0">
                <a:ln w="9525">
                  <a:solidFill>
                    <a:srgbClr val="000000"/>
                  </a:solidFill>
                  <a:round/>
                  <a:headEnd/>
                  <a:tailEnd/>
                </a:ln>
                <a:solidFill>
                  <a:srgbClr val="000000"/>
                </a:solidFill>
                <a:latin typeface="Arial Black"/>
              </a:rPr>
              <a:t>Scoping </a:t>
            </a:r>
          </a:p>
          <a:p>
            <a:pPr algn="ctr"/>
            <a:r>
              <a:rPr lang="en-US" sz="3600" kern="10" dirty="0">
                <a:ln w="9525">
                  <a:solidFill>
                    <a:srgbClr val="000000"/>
                  </a:solidFill>
                  <a:round/>
                  <a:headEnd/>
                  <a:tailEnd/>
                </a:ln>
                <a:solidFill>
                  <a:srgbClr val="000000"/>
                </a:solidFill>
                <a:latin typeface="Arial Black"/>
              </a:rPr>
              <a:t>&amp; Costing</a:t>
            </a:r>
          </a:p>
        </p:txBody>
      </p:sp>
      <p:sp>
        <p:nvSpPr>
          <p:cNvPr id="5137" name="WordArt 1040"/>
          <p:cNvSpPr>
            <a:spLocks noChangeArrowheads="1" noChangeShapeType="1" noTextEdit="1"/>
          </p:cNvSpPr>
          <p:nvPr/>
        </p:nvSpPr>
        <p:spPr bwMode="auto">
          <a:xfrm>
            <a:off x="6813550" y="882650"/>
            <a:ext cx="11557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Disaster</a:t>
            </a:r>
          </a:p>
        </p:txBody>
      </p:sp>
      <p:sp>
        <p:nvSpPr>
          <p:cNvPr id="5138" name="WordArt 1041"/>
          <p:cNvSpPr>
            <a:spLocks noChangeArrowheads="1" noChangeShapeType="1" noTextEdit="1"/>
          </p:cNvSpPr>
          <p:nvPr/>
        </p:nvSpPr>
        <p:spPr bwMode="auto">
          <a:xfrm>
            <a:off x="7110413" y="1327150"/>
            <a:ext cx="765175"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Event</a:t>
            </a:r>
          </a:p>
        </p:txBody>
      </p:sp>
      <p:sp>
        <p:nvSpPr>
          <p:cNvPr id="5139" name="WordArt 1042"/>
          <p:cNvSpPr>
            <a:spLocks noChangeArrowheads="1" noChangeShapeType="1" noTextEdit="1"/>
          </p:cNvSpPr>
          <p:nvPr/>
        </p:nvSpPr>
        <p:spPr bwMode="auto">
          <a:xfrm rot="-3812821">
            <a:off x="6872671" y="2576158"/>
            <a:ext cx="1619843" cy="36512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a:cs typeface="Arial"/>
              </a:rPr>
              <a:t>Joint PDA</a:t>
            </a:r>
          </a:p>
        </p:txBody>
      </p:sp>
      <p:sp>
        <p:nvSpPr>
          <p:cNvPr id="5140" name="WordArt 1043"/>
          <p:cNvSpPr>
            <a:spLocks noChangeArrowheads="1" noChangeShapeType="1" noTextEdit="1"/>
          </p:cNvSpPr>
          <p:nvPr/>
        </p:nvSpPr>
        <p:spPr bwMode="auto">
          <a:xfrm rot="17659285">
            <a:off x="7141181" y="2705489"/>
            <a:ext cx="2145833" cy="40981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Declaration</a:t>
            </a:r>
          </a:p>
        </p:txBody>
      </p:sp>
      <p:sp>
        <p:nvSpPr>
          <p:cNvPr id="5141" name="WordArt 1044"/>
          <p:cNvSpPr>
            <a:spLocks noChangeArrowheads="1" noChangeShapeType="1" noTextEdit="1"/>
          </p:cNvSpPr>
          <p:nvPr/>
        </p:nvSpPr>
        <p:spPr bwMode="auto">
          <a:xfrm rot="-3288210">
            <a:off x="6342856" y="4304507"/>
            <a:ext cx="1446213" cy="406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3300"/>
                </a:solidFill>
                <a:latin typeface="Arial Black"/>
              </a:rPr>
              <a:t>Applicant</a:t>
            </a:r>
          </a:p>
        </p:txBody>
      </p:sp>
      <p:sp>
        <p:nvSpPr>
          <p:cNvPr id="5142" name="WordArt 1045"/>
          <p:cNvSpPr>
            <a:spLocks noChangeArrowheads="1" noChangeShapeType="1" noTextEdit="1"/>
          </p:cNvSpPr>
          <p:nvPr/>
        </p:nvSpPr>
        <p:spPr bwMode="auto">
          <a:xfrm rot="-3273122">
            <a:off x="6805613" y="4560888"/>
            <a:ext cx="1193800" cy="368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rPr>
              <a:t>Briefing</a:t>
            </a:r>
          </a:p>
        </p:txBody>
      </p:sp>
      <p:sp>
        <p:nvSpPr>
          <p:cNvPr id="5143" name="WordArt 1046"/>
          <p:cNvSpPr>
            <a:spLocks noChangeArrowheads="1" noChangeShapeType="1" noTextEdit="1"/>
          </p:cNvSpPr>
          <p:nvPr/>
        </p:nvSpPr>
        <p:spPr bwMode="auto">
          <a:xfrm rot="-1365158">
            <a:off x="4869402" y="5255323"/>
            <a:ext cx="1502213" cy="367639"/>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Submit Request</a:t>
            </a:r>
          </a:p>
        </p:txBody>
      </p:sp>
      <p:sp>
        <p:nvSpPr>
          <p:cNvPr id="5145" name="WordArt 1048"/>
          <p:cNvSpPr>
            <a:spLocks noChangeArrowheads="1" noChangeShapeType="1" noTextEdit="1"/>
          </p:cNvSpPr>
          <p:nvPr/>
        </p:nvSpPr>
        <p:spPr bwMode="auto">
          <a:xfrm rot="-1390910">
            <a:off x="5121338" y="5618587"/>
            <a:ext cx="1504378" cy="386692"/>
          </a:xfrm>
          <a:prstGeom prst="rect">
            <a:avLst/>
          </a:prstGeom>
        </p:spPr>
        <p:txBody>
          <a:bodyPr wrap="none" fromWordArt="1">
            <a:prstTxWarp prst="textPlain">
              <a:avLst>
                <a:gd name="adj" fmla="val 50792"/>
              </a:avLst>
            </a:prstTxWarp>
          </a:bodyPr>
          <a:lstStyle/>
          <a:p>
            <a:pPr algn="ctr"/>
            <a:r>
              <a:rPr lang="en-US" sz="3600" kern="10" dirty="0">
                <a:ln w="9525">
                  <a:solidFill>
                    <a:srgbClr val="000000"/>
                  </a:solidFill>
                  <a:round/>
                  <a:headEnd/>
                  <a:tailEnd/>
                </a:ln>
                <a:solidFill>
                  <a:srgbClr val="000000"/>
                </a:solidFill>
                <a:latin typeface="Arial Black"/>
              </a:rPr>
              <a:t>for Public Assistance</a:t>
            </a:r>
          </a:p>
        </p:txBody>
      </p:sp>
      <p:sp>
        <p:nvSpPr>
          <p:cNvPr id="5146" name="WordArt 1049"/>
          <p:cNvSpPr>
            <a:spLocks noChangeArrowheads="1" noChangeShapeType="1" noTextEdit="1"/>
          </p:cNvSpPr>
          <p:nvPr/>
        </p:nvSpPr>
        <p:spPr bwMode="auto">
          <a:xfrm>
            <a:off x="2943002" y="5452019"/>
            <a:ext cx="1730598" cy="551361"/>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Program Delivery </a:t>
            </a:r>
          </a:p>
          <a:p>
            <a:pPr algn="ctr"/>
            <a:r>
              <a:rPr lang="en-US" sz="3600" kern="10" dirty="0">
                <a:ln w="9525">
                  <a:solidFill>
                    <a:srgbClr val="000000"/>
                  </a:solidFill>
                  <a:round/>
                  <a:headEnd/>
                  <a:tailEnd/>
                </a:ln>
                <a:solidFill>
                  <a:srgbClr val="000000"/>
                </a:solidFill>
                <a:latin typeface="Arial Black"/>
              </a:rPr>
              <a:t>Manager Assigned</a:t>
            </a:r>
          </a:p>
        </p:txBody>
      </p:sp>
      <p:sp>
        <p:nvSpPr>
          <p:cNvPr id="5147" name="WordArt 1050"/>
          <p:cNvSpPr>
            <a:spLocks noChangeArrowheads="1" noChangeShapeType="1" noTextEdit="1"/>
          </p:cNvSpPr>
          <p:nvPr/>
        </p:nvSpPr>
        <p:spPr bwMode="auto">
          <a:xfrm>
            <a:off x="2943002" y="6064250"/>
            <a:ext cx="1913755" cy="330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Exploratory Call</a:t>
            </a:r>
          </a:p>
        </p:txBody>
      </p:sp>
      <p:sp>
        <p:nvSpPr>
          <p:cNvPr id="5148" name="WordArt 1051"/>
          <p:cNvSpPr>
            <a:spLocks noChangeArrowheads="1" noChangeShapeType="1" noTextEdit="1"/>
          </p:cNvSpPr>
          <p:nvPr/>
        </p:nvSpPr>
        <p:spPr bwMode="auto">
          <a:xfrm rot="1809631">
            <a:off x="1187236" y="5022317"/>
            <a:ext cx="1687734" cy="618151"/>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chemeClr val="tx2">
                    <a:lumMod val="40000"/>
                    <a:lumOff val="60000"/>
                  </a:schemeClr>
                </a:solidFill>
                <a:latin typeface="Arial Black"/>
              </a:rPr>
              <a:t>Recovery Scoping </a:t>
            </a:r>
          </a:p>
          <a:p>
            <a:pPr algn="ctr"/>
            <a:r>
              <a:rPr lang="en-US" sz="3600" kern="10" dirty="0">
                <a:ln w="9525">
                  <a:solidFill>
                    <a:srgbClr val="000000"/>
                  </a:solidFill>
                  <a:round/>
                  <a:headEnd/>
                  <a:tailEnd/>
                </a:ln>
                <a:solidFill>
                  <a:schemeClr val="tx2">
                    <a:lumMod val="40000"/>
                    <a:lumOff val="60000"/>
                  </a:schemeClr>
                </a:solidFill>
                <a:latin typeface="Arial Black"/>
              </a:rPr>
              <a:t>Meeting</a:t>
            </a:r>
          </a:p>
        </p:txBody>
      </p:sp>
      <p:sp>
        <p:nvSpPr>
          <p:cNvPr id="5151" name="WordArt 1054"/>
          <p:cNvSpPr>
            <a:spLocks noChangeArrowheads="1" noChangeShapeType="1" noTextEdit="1"/>
          </p:cNvSpPr>
          <p:nvPr/>
        </p:nvSpPr>
        <p:spPr bwMode="auto">
          <a:xfrm>
            <a:off x="609600" y="2915444"/>
            <a:ext cx="1260476" cy="1724736"/>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C000"/>
                </a:solidFill>
                <a:latin typeface="Arial Black"/>
              </a:rPr>
              <a:t>Phase II</a:t>
            </a:r>
          </a:p>
          <a:p>
            <a:pPr algn="ctr"/>
            <a:r>
              <a:rPr lang="en-US" sz="3600" kern="10" dirty="0">
                <a:ln w="9525">
                  <a:solidFill>
                    <a:srgbClr val="000000"/>
                  </a:solidFill>
                  <a:round/>
                  <a:headEnd/>
                  <a:tailEnd/>
                </a:ln>
                <a:solidFill>
                  <a:srgbClr val="FFC000"/>
                </a:solidFill>
                <a:latin typeface="Arial Black"/>
              </a:rPr>
              <a:t>Intake Damage </a:t>
            </a:r>
          </a:p>
          <a:p>
            <a:pPr algn="ctr"/>
            <a:r>
              <a:rPr lang="en-US" sz="3600" kern="10" dirty="0">
                <a:ln w="9525">
                  <a:solidFill>
                    <a:srgbClr val="000000"/>
                  </a:solidFill>
                  <a:round/>
                  <a:headEnd/>
                  <a:tailEnd/>
                </a:ln>
                <a:solidFill>
                  <a:srgbClr val="FFC000"/>
                </a:solidFill>
                <a:latin typeface="Arial Black"/>
              </a:rPr>
              <a:t>and</a:t>
            </a:r>
          </a:p>
          <a:p>
            <a:pPr algn="ctr"/>
            <a:r>
              <a:rPr lang="en-US" sz="3600" kern="10" dirty="0">
                <a:ln w="9525">
                  <a:solidFill>
                    <a:srgbClr val="000000"/>
                  </a:solidFill>
                  <a:round/>
                  <a:headEnd/>
                  <a:tailEnd/>
                </a:ln>
                <a:solidFill>
                  <a:srgbClr val="FFC000"/>
                </a:solidFill>
                <a:latin typeface="Arial Black"/>
              </a:rPr>
              <a:t> Eligibility </a:t>
            </a:r>
          </a:p>
          <a:p>
            <a:pPr algn="ctr"/>
            <a:r>
              <a:rPr lang="en-US" sz="3600" kern="10" dirty="0" err="1">
                <a:ln w="9525">
                  <a:solidFill>
                    <a:srgbClr val="000000"/>
                  </a:solidFill>
                  <a:round/>
                  <a:headEnd/>
                  <a:tailEnd/>
                </a:ln>
                <a:solidFill>
                  <a:srgbClr val="FFC000"/>
                </a:solidFill>
                <a:latin typeface="Arial Black"/>
              </a:rPr>
              <a:t>Aanalysis</a:t>
            </a:r>
            <a:endParaRPr lang="en-US" sz="3600" kern="10" dirty="0">
              <a:ln w="9525">
                <a:solidFill>
                  <a:srgbClr val="000000"/>
                </a:solidFill>
                <a:round/>
                <a:headEnd/>
                <a:tailEnd/>
              </a:ln>
              <a:solidFill>
                <a:srgbClr val="FFC000"/>
              </a:solidFill>
              <a:latin typeface="Arial Black"/>
            </a:endParaRPr>
          </a:p>
        </p:txBody>
      </p:sp>
    </p:spTree>
    <p:extLst>
      <p:ext uri="{BB962C8B-B14F-4D97-AF65-F5344CB8AC3E}">
        <p14:creationId xmlns:p14="http://schemas.microsoft.com/office/powerpoint/2010/main" val="86066007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620000" cy="838200"/>
          </a:xfrm>
        </p:spPr>
        <p:txBody>
          <a:bodyPr>
            <a:normAutofit/>
          </a:bodyPr>
          <a:lstStyle/>
          <a:p>
            <a:r>
              <a:rPr lang="en-US" dirty="0">
                <a:solidFill>
                  <a:srgbClr val="FFFF00"/>
                </a:solidFill>
              </a:rPr>
              <a:t>Phase III</a:t>
            </a:r>
            <a:r>
              <a:rPr lang="en-US" dirty="0"/>
              <a:t>	</a:t>
            </a:r>
          </a:p>
        </p:txBody>
      </p:sp>
      <p:sp>
        <p:nvSpPr>
          <p:cNvPr id="3" name="Content Placeholder 2"/>
          <p:cNvSpPr>
            <a:spLocks noGrp="1"/>
          </p:cNvSpPr>
          <p:nvPr>
            <p:ph idx="1"/>
          </p:nvPr>
        </p:nvSpPr>
        <p:spPr>
          <a:xfrm>
            <a:off x="20053" y="2590800"/>
            <a:ext cx="9067800" cy="3352800"/>
          </a:xfrm>
        </p:spPr>
        <p:txBody>
          <a:bodyPr>
            <a:normAutofit/>
          </a:bodyPr>
          <a:lstStyle/>
          <a:p>
            <a:r>
              <a:rPr lang="en-US" dirty="0">
                <a:solidFill>
                  <a:srgbClr val="FFFF00"/>
                </a:solidFill>
              </a:rPr>
              <a:t>Scoping and Costing</a:t>
            </a:r>
          </a:p>
          <a:p>
            <a:pPr marL="0" indent="0">
              <a:buNone/>
            </a:pPr>
            <a:endParaRPr lang="en-US" sz="1000" dirty="0">
              <a:solidFill>
                <a:srgbClr val="FFFF00"/>
              </a:solidFill>
            </a:endParaRPr>
          </a:p>
          <a:p>
            <a:pPr lvl="1"/>
            <a:r>
              <a:rPr lang="en-US" dirty="0">
                <a:solidFill>
                  <a:srgbClr val="FFFF00"/>
                </a:solidFill>
              </a:rPr>
              <a:t>Decision/Option:  FEMA or Applicant Develops Statement of Work/Costs?</a:t>
            </a:r>
          </a:p>
          <a:p>
            <a:pPr marL="1371600" lvl="3" indent="0">
              <a:buNone/>
            </a:pPr>
            <a:endParaRPr lang="en-US" dirty="0">
              <a:solidFill>
                <a:srgbClr val="FFFF00"/>
              </a:solidFill>
            </a:endParaRPr>
          </a:p>
        </p:txBody>
      </p:sp>
      <p:pic>
        <p:nvPicPr>
          <p:cNvPr id="1026" name="Picture 2" descr="Image result for calculato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42936">
            <a:off x="5791200" y="4137933"/>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8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620000" cy="838200"/>
          </a:xfrm>
        </p:spPr>
        <p:txBody>
          <a:bodyPr>
            <a:normAutofit/>
          </a:bodyPr>
          <a:lstStyle/>
          <a:p>
            <a:r>
              <a:rPr lang="en-US" dirty="0">
                <a:solidFill>
                  <a:srgbClr val="FFFF00"/>
                </a:solidFill>
              </a:rPr>
              <a:t>Phase III</a:t>
            </a:r>
            <a:r>
              <a:rPr lang="en-US" dirty="0"/>
              <a:t>	</a:t>
            </a:r>
          </a:p>
        </p:txBody>
      </p:sp>
      <p:sp>
        <p:nvSpPr>
          <p:cNvPr id="3" name="Content Placeholder 2"/>
          <p:cNvSpPr>
            <a:spLocks noGrp="1"/>
          </p:cNvSpPr>
          <p:nvPr>
            <p:ph idx="1"/>
          </p:nvPr>
        </p:nvSpPr>
        <p:spPr>
          <a:xfrm>
            <a:off x="20053" y="2590800"/>
            <a:ext cx="9067800" cy="3352800"/>
          </a:xfrm>
        </p:spPr>
        <p:txBody>
          <a:bodyPr>
            <a:normAutofit/>
          </a:bodyPr>
          <a:lstStyle/>
          <a:p>
            <a:r>
              <a:rPr lang="en-US" dirty="0">
                <a:solidFill>
                  <a:srgbClr val="FFFF00"/>
                </a:solidFill>
              </a:rPr>
              <a:t>Scoping and Costing</a:t>
            </a:r>
          </a:p>
          <a:p>
            <a:pPr lvl="2"/>
            <a:r>
              <a:rPr lang="en-US" dirty="0">
                <a:solidFill>
                  <a:srgbClr val="FFFF00"/>
                </a:solidFill>
              </a:rPr>
              <a:t>If FEMA, CRC Develops SOW/Costs</a:t>
            </a:r>
          </a:p>
          <a:p>
            <a:pPr lvl="3"/>
            <a:r>
              <a:rPr lang="en-US" dirty="0">
                <a:solidFill>
                  <a:srgbClr val="FFFF00"/>
                </a:solidFill>
              </a:rPr>
              <a:t>Program Compliance (Insurance,</a:t>
            </a:r>
          </a:p>
          <a:p>
            <a:pPr marL="914400" lvl="2" indent="0">
              <a:buNone/>
            </a:pPr>
            <a:r>
              <a:rPr lang="en-US" sz="2000" dirty="0">
                <a:solidFill>
                  <a:srgbClr val="FFFF00"/>
                </a:solidFill>
              </a:rPr>
              <a:t>    	Mitigation, &amp; EHP Reviews)</a:t>
            </a:r>
          </a:p>
          <a:p>
            <a:pPr marL="914400" lvl="2" indent="0">
              <a:buNone/>
            </a:pPr>
            <a:r>
              <a:rPr lang="en-US" sz="2000" dirty="0">
                <a:solidFill>
                  <a:srgbClr val="FFFF00"/>
                </a:solidFill>
              </a:rPr>
              <a:t>        -   COST determined by Actual, RS Means or CEF</a:t>
            </a:r>
          </a:p>
          <a:p>
            <a:pPr lvl="3"/>
            <a:r>
              <a:rPr lang="en-US" dirty="0">
                <a:solidFill>
                  <a:srgbClr val="FFFF00"/>
                </a:solidFill>
              </a:rPr>
              <a:t>PDMG Reviews &amp; OKs</a:t>
            </a:r>
          </a:p>
          <a:p>
            <a:pPr lvl="3"/>
            <a:r>
              <a:rPr lang="en-US" dirty="0">
                <a:solidFill>
                  <a:srgbClr val="FFFF00"/>
                </a:solidFill>
              </a:rPr>
              <a:t>Recipient (State) Reviews &amp; OKs</a:t>
            </a:r>
          </a:p>
          <a:p>
            <a:pPr lvl="3"/>
            <a:r>
              <a:rPr lang="en-US" dirty="0">
                <a:solidFill>
                  <a:srgbClr val="FFFF00"/>
                </a:solidFill>
              </a:rPr>
              <a:t>Applicant Reviews &amp; OKs</a:t>
            </a:r>
          </a:p>
        </p:txBody>
      </p:sp>
      <p:pic>
        <p:nvPicPr>
          <p:cNvPr id="1026" name="Picture 2" descr="Image result for calculato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42936">
            <a:off x="6183235" y="2337164"/>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938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620000" cy="838200"/>
          </a:xfrm>
        </p:spPr>
        <p:txBody>
          <a:bodyPr>
            <a:normAutofit/>
          </a:bodyPr>
          <a:lstStyle/>
          <a:p>
            <a:r>
              <a:rPr lang="en-US" dirty="0">
                <a:solidFill>
                  <a:srgbClr val="FFFF00"/>
                </a:solidFill>
              </a:rPr>
              <a:t>Phase III</a:t>
            </a:r>
            <a:r>
              <a:rPr lang="en-US" dirty="0"/>
              <a:t>	</a:t>
            </a:r>
          </a:p>
        </p:txBody>
      </p:sp>
      <p:sp>
        <p:nvSpPr>
          <p:cNvPr id="3" name="Content Placeholder 2"/>
          <p:cNvSpPr>
            <a:spLocks noGrp="1"/>
          </p:cNvSpPr>
          <p:nvPr>
            <p:ph idx="1"/>
          </p:nvPr>
        </p:nvSpPr>
        <p:spPr>
          <a:xfrm>
            <a:off x="20053" y="2743200"/>
            <a:ext cx="9067800" cy="3200400"/>
          </a:xfrm>
        </p:spPr>
        <p:txBody>
          <a:bodyPr>
            <a:normAutofit/>
          </a:bodyPr>
          <a:lstStyle/>
          <a:p>
            <a:r>
              <a:rPr lang="en-US" dirty="0">
                <a:solidFill>
                  <a:srgbClr val="FFFF00"/>
                </a:solidFill>
              </a:rPr>
              <a:t>Scoping and Costing</a:t>
            </a:r>
          </a:p>
          <a:p>
            <a:pPr lvl="1"/>
            <a:r>
              <a:rPr lang="en-US" dirty="0">
                <a:solidFill>
                  <a:srgbClr val="FFFF00"/>
                </a:solidFill>
              </a:rPr>
              <a:t>Applicant Develops Statement of Work/Costs</a:t>
            </a:r>
          </a:p>
          <a:p>
            <a:pPr lvl="1"/>
            <a:r>
              <a:rPr lang="en-US" dirty="0">
                <a:solidFill>
                  <a:srgbClr val="FFFF00"/>
                </a:solidFill>
              </a:rPr>
              <a:t>FEMA CRC Validates SOW/Costs</a:t>
            </a:r>
          </a:p>
          <a:p>
            <a:pPr lvl="1"/>
            <a:r>
              <a:rPr lang="en-US" dirty="0">
                <a:solidFill>
                  <a:srgbClr val="FFFF00"/>
                </a:solidFill>
              </a:rPr>
              <a:t>QA Review</a:t>
            </a:r>
          </a:p>
        </p:txBody>
      </p:sp>
      <p:pic>
        <p:nvPicPr>
          <p:cNvPr id="1026" name="Picture 2" descr="Image result for calculato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42936">
            <a:off x="5791200" y="4267200"/>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048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620000" cy="838200"/>
          </a:xfrm>
        </p:spPr>
        <p:txBody>
          <a:bodyPr>
            <a:normAutofit/>
          </a:bodyPr>
          <a:lstStyle/>
          <a:p>
            <a:r>
              <a:rPr lang="en-US" dirty="0">
                <a:solidFill>
                  <a:srgbClr val="FFFF00"/>
                </a:solidFill>
              </a:rPr>
              <a:t>Phase III</a:t>
            </a:r>
            <a:r>
              <a:rPr lang="en-US" dirty="0"/>
              <a:t>	</a:t>
            </a:r>
          </a:p>
        </p:txBody>
      </p:sp>
      <p:sp>
        <p:nvSpPr>
          <p:cNvPr id="3" name="Content Placeholder 2"/>
          <p:cNvSpPr>
            <a:spLocks noGrp="1"/>
          </p:cNvSpPr>
          <p:nvPr>
            <p:ph idx="1"/>
          </p:nvPr>
        </p:nvSpPr>
        <p:spPr>
          <a:xfrm>
            <a:off x="20053" y="2590800"/>
            <a:ext cx="9067800" cy="3352800"/>
          </a:xfrm>
        </p:spPr>
        <p:txBody>
          <a:bodyPr>
            <a:normAutofit/>
          </a:bodyPr>
          <a:lstStyle/>
          <a:p>
            <a:r>
              <a:rPr lang="en-US" dirty="0">
                <a:solidFill>
                  <a:srgbClr val="FFFF00"/>
                </a:solidFill>
              </a:rPr>
              <a:t>Scoping and Costing (cont.)</a:t>
            </a:r>
          </a:p>
          <a:p>
            <a:pPr lvl="2"/>
            <a:r>
              <a:rPr lang="en-US" dirty="0">
                <a:solidFill>
                  <a:srgbClr val="FFFF00"/>
                </a:solidFill>
              </a:rPr>
              <a:t>Program Compliance (Insurance,</a:t>
            </a:r>
          </a:p>
          <a:p>
            <a:pPr marL="914400" lvl="2" indent="0">
              <a:buNone/>
            </a:pPr>
            <a:r>
              <a:rPr lang="en-US" dirty="0">
                <a:solidFill>
                  <a:srgbClr val="FFFF00"/>
                </a:solidFill>
              </a:rPr>
              <a:t>    Mitigation, &amp; </a:t>
            </a:r>
            <a:r>
              <a:rPr lang="en-US" dirty="0" err="1">
                <a:solidFill>
                  <a:srgbClr val="FFFF00"/>
                </a:solidFill>
              </a:rPr>
              <a:t>EHP</a:t>
            </a:r>
            <a:r>
              <a:rPr lang="en-US" dirty="0">
                <a:solidFill>
                  <a:srgbClr val="FFFF00"/>
                </a:solidFill>
              </a:rPr>
              <a:t> Reviews)</a:t>
            </a:r>
          </a:p>
          <a:p>
            <a:pPr lvl="2"/>
            <a:r>
              <a:rPr lang="en-US" dirty="0" err="1">
                <a:solidFill>
                  <a:srgbClr val="FFFF00"/>
                </a:solidFill>
              </a:rPr>
              <a:t>PDMG</a:t>
            </a:r>
            <a:r>
              <a:rPr lang="en-US" dirty="0">
                <a:solidFill>
                  <a:srgbClr val="FFFF00"/>
                </a:solidFill>
              </a:rPr>
              <a:t> Reviews &amp; OKs</a:t>
            </a:r>
          </a:p>
          <a:p>
            <a:pPr lvl="2"/>
            <a:r>
              <a:rPr lang="en-US" dirty="0">
                <a:solidFill>
                  <a:srgbClr val="FFFF00"/>
                </a:solidFill>
              </a:rPr>
              <a:t>Recipient (State) Reviews &amp; OKs</a:t>
            </a:r>
          </a:p>
          <a:p>
            <a:pPr lvl="2"/>
            <a:r>
              <a:rPr lang="en-US" dirty="0">
                <a:solidFill>
                  <a:srgbClr val="FFFF00"/>
                </a:solidFill>
              </a:rPr>
              <a:t>Applicant Reviews &amp; OKs</a:t>
            </a:r>
          </a:p>
        </p:txBody>
      </p:sp>
      <p:pic>
        <p:nvPicPr>
          <p:cNvPr id="1026" name="Picture 2" descr="Image result for calculato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42936">
            <a:off x="5791200" y="4137933"/>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9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5410200" cy="1143000"/>
          </a:xfrm>
        </p:spPr>
        <p:txBody>
          <a:bodyPr>
            <a:normAutofit/>
          </a:bodyPr>
          <a:lstStyle/>
          <a:p>
            <a:r>
              <a:rPr lang="en-US" dirty="0">
                <a:solidFill>
                  <a:srgbClr val="FFFF00"/>
                </a:solidFill>
              </a:rPr>
              <a:t>Work Eligibility	</a:t>
            </a:r>
          </a:p>
        </p:txBody>
      </p:sp>
      <p:sp>
        <p:nvSpPr>
          <p:cNvPr id="3" name="Content Placeholder 2"/>
          <p:cNvSpPr>
            <a:spLocks noGrp="1"/>
          </p:cNvSpPr>
          <p:nvPr>
            <p:ph idx="1"/>
          </p:nvPr>
        </p:nvSpPr>
        <p:spPr>
          <a:xfrm>
            <a:off x="1676400" y="2743200"/>
            <a:ext cx="7467600" cy="3581400"/>
          </a:xfrm>
        </p:spPr>
        <p:txBody>
          <a:bodyPr>
            <a:normAutofit/>
          </a:bodyPr>
          <a:lstStyle/>
          <a:p>
            <a:r>
              <a:rPr lang="en-US" dirty="0">
                <a:solidFill>
                  <a:srgbClr val="FFFF00"/>
                </a:solidFill>
              </a:rPr>
              <a:t>Direct Result of the Disaster</a:t>
            </a:r>
          </a:p>
          <a:p>
            <a:r>
              <a:rPr lang="en-US" dirty="0">
                <a:solidFill>
                  <a:srgbClr val="FFFF00"/>
                </a:solidFill>
              </a:rPr>
              <a:t>Incident Period: March 20 – April 10, 2019</a:t>
            </a:r>
          </a:p>
          <a:p>
            <a:r>
              <a:rPr lang="en-US" dirty="0">
                <a:solidFill>
                  <a:srgbClr val="FFFF00"/>
                </a:solidFill>
              </a:rPr>
              <a:t>Damage Located in Declared County</a:t>
            </a:r>
          </a:p>
          <a:p>
            <a:r>
              <a:rPr lang="en-US" dirty="0">
                <a:solidFill>
                  <a:srgbClr val="FFFF00"/>
                </a:solidFill>
              </a:rPr>
              <a:t>Legal Responsibility of Eligible Applicant</a:t>
            </a:r>
          </a:p>
          <a:p>
            <a:r>
              <a:rPr lang="en-US" dirty="0">
                <a:solidFill>
                  <a:srgbClr val="FFFF00"/>
                </a:solidFill>
              </a:rPr>
              <a:t>In Active Use at Time of Disaster</a:t>
            </a:r>
          </a:p>
        </p:txBody>
      </p:sp>
    </p:spTree>
    <p:extLst>
      <p:ext uri="{BB962C8B-B14F-4D97-AF65-F5344CB8AC3E}">
        <p14:creationId xmlns:p14="http://schemas.microsoft.com/office/powerpoint/2010/main" val="280012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42" y="1752600"/>
            <a:ext cx="6629400" cy="808038"/>
          </a:xfrm>
        </p:spPr>
        <p:txBody>
          <a:bodyPr>
            <a:normAutofit/>
          </a:bodyPr>
          <a:lstStyle/>
          <a:p>
            <a:r>
              <a:rPr lang="en-US" dirty="0">
                <a:solidFill>
                  <a:srgbClr val="FFFF00"/>
                </a:solidFill>
              </a:rPr>
              <a:t>Governing Documents</a:t>
            </a:r>
          </a:p>
        </p:txBody>
      </p:sp>
      <p:sp>
        <p:nvSpPr>
          <p:cNvPr id="3" name="Content Placeholder 2"/>
          <p:cNvSpPr>
            <a:spLocks noGrp="1"/>
          </p:cNvSpPr>
          <p:nvPr>
            <p:ph idx="1"/>
          </p:nvPr>
        </p:nvSpPr>
        <p:spPr>
          <a:xfrm>
            <a:off x="1676400" y="2590800"/>
            <a:ext cx="7467600" cy="3657600"/>
          </a:xfrm>
        </p:spPr>
        <p:txBody>
          <a:bodyPr>
            <a:normAutofit lnSpcReduction="10000"/>
          </a:bodyPr>
          <a:lstStyle/>
          <a:p>
            <a:r>
              <a:rPr lang="en-US" dirty="0">
                <a:solidFill>
                  <a:srgbClr val="FFFF00"/>
                </a:solidFill>
              </a:rPr>
              <a:t>Statue - Robert T. Stafford Act as Amended</a:t>
            </a:r>
          </a:p>
          <a:p>
            <a:r>
              <a:rPr lang="en-US" dirty="0">
                <a:solidFill>
                  <a:srgbClr val="FFFF00"/>
                </a:solidFill>
              </a:rPr>
              <a:t>Regulations - Code of Federal Regulations:  44 CFR Part 206 and 2 CFR Part 200</a:t>
            </a:r>
          </a:p>
          <a:p>
            <a:r>
              <a:rPr lang="en-US" dirty="0">
                <a:solidFill>
                  <a:srgbClr val="FFFF00"/>
                </a:solidFill>
              </a:rPr>
              <a:t>Public Assistance Program &amp; Policy Guide (PAPPG)</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6425">
            <a:off x="247533" y="3077424"/>
            <a:ext cx="1412760" cy="211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882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010400" cy="808038"/>
          </a:xfrm>
        </p:spPr>
        <p:txBody>
          <a:bodyPr>
            <a:normAutofit/>
          </a:bodyPr>
          <a:lstStyle/>
          <a:p>
            <a:r>
              <a:rPr lang="en-US" dirty="0">
                <a:solidFill>
                  <a:srgbClr val="FFFF00"/>
                </a:solidFill>
              </a:rPr>
              <a:t>Work Eligibility (</a:t>
            </a:r>
            <a:r>
              <a:rPr lang="en-US" dirty="0" err="1">
                <a:solidFill>
                  <a:srgbClr val="FFFF00"/>
                </a:solidFill>
              </a:rPr>
              <a:t>Con’t</a:t>
            </a:r>
            <a:r>
              <a:rPr lang="en-US" dirty="0">
                <a:solidFill>
                  <a:srgbClr val="FFFF00"/>
                </a:solidFill>
              </a:rPr>
              <a:t>)</a:t>
            </a:r>
            <a:r>
              <a:rPr lang="en-US" dirty="0"/>
              <a:t>	</a:t>
            </a:r>
          </a:p>
        </p:txBody>
      </p:sp>
      <p:sp>
        <p:nvSpPr>
          <p:cNvPr id="3" name="Content Placeholder 2"/>
          <p:cNvSpPr>
            <a:spLocks noGrp="1"/>
          </p:cNvSpPr>
          <p:nvPr>
            <p:ph idx="1"/>
          </p:nvPr>
        </p:nvSpPr>
        <p:spPr>
          <a:xfrm>
            <a:off x="1143000" y="2286000"/>
            <a:ext cx="8001000" cy="4038600"/>
          </a:xfrm>
        </p:spPr>
        <p:txBody>
          <a:bodyPr>
            <a:normAutofit/>
          </a:bodyPr>
          <a:lstStyle/>
          <a:p>
            <a:r>
              <a:rPr lang="en-US" dirty="0">
                <a:solidFill>
                  <a:srgbClr val="FFFF00"/>
                </a:solidFill>
              </a:rPr>
              <a:t>Must Follow Local/State/Federal </a:t>
            </a:r>
            <a:r>
              <a:rPr lang="en-US" dirty="0" err="1">
                <a:solidFill>
                  <a:srgbClr val="FFFF00"/>
                </a:solidFill>
              </a:rPr>
              <a:t>Procument</a:t>
            </a:r>
            <a:r>
              <a:rPr lang="en-US" dirty="0">
                <a:solidFill>
                  <a:srgbClr val="FFFF00"/>
                </a:solidFill>
              </a:rPr>
              <a:t> Standards – 2 CFR</a:t>
            </a:r>
          </a:p>
          <a:p>
            <a:r>
              <a:rPr lang="en-US" dirty="0">
                <a:solidFill>
                  <a:srgbClr val="FFFF00"/>
                </a:solidFill>
              </a:rPr>
              <a:t>Contracts Competitive Bids</a:t>
            </a:r>
          </a:p>
          <a:p>
            <a:r>
              <a:rPr lang="en-US" dirty="0">
                <a:solidFill>
                  <a:srgbClr val="FFFF00"/>
                </a:solidFill>
              </a:rPr>
              <a:t>Contract Must Follow Scope of Work Outlined in Project Worksheets</a:t>
            </a:r>
          </a:p>
          <a:p>
            <a:r>
              <a:rPr lang="en-US" dirty="0">
                <a:solidFill>
                  <a:srgbClr val="FFFF00"/>
                </a:solidFill>
              </a:rPr>
              <a:t>Reasonableness of Cost</a:t>
            </a:r>
          </a:p>
          <a:p>
            <a:r>
              <a:rPr lang="en-US" u="sng" dirty="0">
                <a:solidFill>
                  <a:srgbClr val="FFFF00"/>
                </a:solidFill>
              </a:rPr>
              <a:t>Changes MUST be Approved in Advance</a:t>
            </a:r>
          </a:p>
        </p:txBody>
      </p:sp>
    </p:spTree>
    <p:extLst>
      <p:ext uri="{BB962C8B-B14F-4D97-AF65-F5344CB8AC3E}">
        <p14:creationId xmlns:p14="http://schemas.microsoft.com/office/powerpoint/2010/main" val="3483898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5867400" cy="762000"/>
          </a:xfrm>
        </p:spPr>
        <p:txBody>
          <a:bodyPr>
            <a:normAutofit/>
          </a:bodyPr>
          <a:lstStyle/>
          <a:p>
            <a:r>
              <a:rPr lang="en-US" dirty="0">
                <a:solidFill>
                  <a:srgbClr val="FFFF00"/>
                </a:solidFill>
              </a:rPr>
              <a:t>Work Eligibility (</a:t>
            </a:r>
            <a:r>
              <a:rPr lang="en-US" dirty="0" err="1">
                <a:solidFill>
                  <a:srgbClr val="FFFF00"/>
                </a:solidFill>
              </a:rPr>
              <a:t>Con’t</a:t>
            </a:r>
            <a:r>
              <a:rPr lang="en-US" dirty="0">
                <a:solidFill>
                  <a:srgbClr val="FFFF00"/>
                </a:solidFill>
              </a:rPr>
              <a:t>)</a:t>
            </a:r>
          </a:p>
        </p:txBody>
      </p:sp>
      <p:sp>
        <p:nvSpPr>
          <p:cNvPr id="3" name="Content Placeholder 2"/>
          <p:cNvSpPr>
            <a:spLocks noGrp="1"/>
          </p:cNvSpPr>
          <p:nvPr>
            <p:ph idx="1"/>
          </p:nvPr>
        </p:nvSpPr>
        <p:spPr>
          <a:xfrm>
            <a:off x="1295400" y="2286000"/>
            <a:ext cx="7848600" cy="4191000"/>
          </a:xfrm>
        </p:spPr>
        <p:txBody>
          <a:bodyPr>
            <a:normAutofit lnSpcReduction="10000"/>
          </a:bodyPr>
          <a:lstStyle/>
          <a:p>
            <a:r>
              <a:rPr lang="en-US" dirty="0">
                <a:solidFill>
                  <a:srgbClr val="FFFF00"/>
                </a:solidFill>
              </a:rPr>
              <a:t>Codes and Standards</a:t>
            </a:r>
          </a:p>
          <a:p>
            <a:pPr lvl="1"/>
            <a:r>
              <a:rPr lang="en-US" dirty="0">
                <a:solidFill>
                  <a:srgbClr val="FFFF00"/>
                </a:solidFill>
              </a:rPr>
              <a:t>Must Apply to the Repair Work Being Performed</a:t>
            </a:r>
          </a:p>
          <a:p>
            <a:pPr lvl="1"/>
            <a:r>
              <a:rPr lang="en-US" dirty="0">
                <a:solidFill>
                  <a:srgbClr val="FFFF00"/>
                </a:solidFill>
              </a:rPr>
              <a:t>Must be Reasonable, Formally Adopted in Writing and Implemented Prior to Declaration Date (May 24, 2019)</a:t>
            </a:r>
          </a:p>
          <a:p>
            <a:pPr lvl="1"/>
            <a:r>
              <a:rPr lang="en-US" dirty="0">
                <a:solidFill>
                  <a:srgbClr val="FFFF00"/>
                </a:solidFill>
              </a:rPr>
              <a:t>Must Apply Uniformly to All Facilities of the  Type Being Repaired</a:t>
            </a:r>
          </a:p>
          <a:p>
            <a:pPr lvl="1"/>
            <a:r>
              <a:rPr lang="en-US" dirty="0">
                <a:solidFill>
                  <a:srgbClr val="FFFF00"/>
                </a:solidFill>
              </a:rPr>
              <a:t>Must Have Been Enforces When in Effect</a:t>
            </a:r>
          </a:p>
        </p:txBody>
      </p:sp>
    </p:spTree>
    <p:extLst>
      <p:ext uri="{BB962C8B-B14F-4D97-AF65-F5344CB8AC3E}">
        <p14:creationId xmlns:p14="http://schemas.microsoft.com/office/powerpoint/2010/main" val="136081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5029200" cy="914400"/>
          </a:xfrm>
        </p:spPr>
        <p:txBody>
          <a:bodyPr>
            <a:normAutofit/>
          </a:bodyPr>
          <a:lstStyle/>
          <a:p>
            <a:r>
              <a:rPr lang="en-US" dirty="0">
                <a:solidFill>
                  <a:srgbClr val="FFFF00"/>
                </a:solidFill>
              </a:rPr>
              <a:t>Cost Eligibility</a:t>
            </a:r>
          </a:p>
        </p:txBody>
      </p:sp>
      <p:sp>
        <p:nvSpPr>
          <p:cNvPr id="3" name="Content Placeholder 2"/>
          <p:cNvSpPr>
            <a:spLocks noGrp="1"/>
          </p:cNvSpPr>
          <p:nvPr>
            <p:ph idx="1"/>
          </p:nvPr>
        </p:nvSpPr>
        <p:spPr>
          <a:xfrm>
            <a:off x="914400" y="2667000"/>
            <a:ext cx="8229600" cy="3428999"/>
          </a:xfrm>
        </p:spPr>
        <p:txBody>
          <a:bodyPr>
            <a:normAutofit/>
          </a:bodyPr>
          <a:lstStyle/>
          <a:p>
            <a:r>
              <a:rPr lang="en-US" dirty="0">
                <a:solidFill>
                  <a:srgbClr val="FFFF00"/>
                </a:solidFill>
              </a:rPr>
              <a:t>Reasonable, Necessary and Disaster Related</a:t>
            </a:r>
          </a:p>
          <a:p>
            <a:r>
              <a:rPr lang="en-US" dirty="0">
                <a:solidFill>
                  <a:srgbClr val="FFFF00"/>
                </a:solidFill>
              </a:rPr>
              <a:t>Mutual Aid Agreements (Payments cannot be contingent on receiving FEMA funding)</a:t>
            </a:r>
          </a:p>
        </p:txBody>
      </p:sp>
    </p:spTree>
    <p:extLst>
      <p:ext uri="{BB962C8B-B14F-4D97-AF65-F5344CB8AC3E}">
        <p14:creationId xmlns:p14="http://schemas.microsoft.com/office/powerpoint/2010/main" val="383744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6477000" cy="808038"/>
          </a:xfrm>
        </p:spPr>
        <p:txBody>
          <a:bodyPr>
            <a:normAutofit/>
          </a:bodyPr>
          <a:lstStyle/>
          <a:p>
            <a:r>
              <a:rPr lang="en-US" dirty="0">
                <a:solidFill>
                  <a:srgbClr val="FFFF00"/>
                </a:solidFill>
              </a:rPr>
              <a:t>Cost Eligibility (</a:t>
            </a:r>
            <a:r>
              <a:rPr lang="en-US" dirty="0" err="1">
                <a:solidFill>
                  <a:srgbClr val="FFFF00"/>
                </a:solidFill>
              </a:rPr>
              <a:t>Con’t</a:t>
            </a:r>
            <a:r>
              <a:rPr lang="en-US" dirty="0">
                <a:solidFill>
                  <a:srgbClr val="FFFF00"/>
                </a:solidFill>
              </a:rPr>
              <a:t>)</a:t>
            </a:r>
          </a:p>
        </p:txBody>
      </p:sp>
      <p:sp>
        <p:nvSpPr>
          <p:cNvPr id="3" name="Content Placeholder 2"/>
          <p:cNvSpPr>
            <a:spLocks noGrp="1"/>
          </p:cNvSpPr>
          <p:nvPr>
            <p:ph idx="1"/>
          </p:nvPr>
        </p:nvSpPr>
        <p:spPr>
          <a:xfrm>
            <a:off x="914400" y="2286000"/>
            <a:ext cx="8229600" cy="4038600"/>
          </a:xfrm>
        </p:spPr>
        <p:txBody>
          <a:bodyPr/>
          <a:lstStyle/>
          <a:p>
            <a:r>
              <a:rPr lang="en-US" dirty="0">
                <a:solidFill>
                  <a:srgbClr val="FFFF00"/>
                </a:solidFill>
              </a:rPr>
              <a:t>Force Account Labor</a:t>
            </a:r>
          </a:p>
          <a:p>
            <a:pPr lvl="1"/>
            <a:r>
              <a:rPr lang="en-US" dirty="0">
                <a:solidFill>
                  <a:srgbClr val="FFFF00"/>
                </a:solidFill>
              </a:rPr>
              <a:t>Emergency Work</a:t>
            </a:r>
          </a:p>
          <a:p>
            <a:pPr lvl="2"/>
            <a:r>
              <a:rPr lang="en-US" dirty="0">
                <a:solidFill>
                  <a:srgbClr val="FFFF00"/>
                </a:solidFill>
              </a:rPr>
              <a:t>Overtime and Benefits of Regular Employees in Most Cases</a:t>
            </a:r>
          </a:p>
          <a:p>
            <a:pPr lvl="2"/>
            <a:r>
              <a:rPr lang="en-US" dirty="0">
                <a:solidFill>
                  <a:srgbClr val="FFFF00"/>
                </a:solidFill>
              </a:rPr>
              <a:t>Regular, Overtime and Benefits of Temporary Hires</a:t>
            </a:r>
          </a:p>
          <a:p>
            <a:pPr lvl="1"/>
            <a:r>
              <a:rPr lang="en-US" dirty="0">
                <a:solidFill>
                  <a:srgbClr val="FFFF00"/>
                </a:solidFill>
              </a:rPr>
              <a:t>Permanent Work</a:t>
            </a:r>
          </a:p>
          <a:p>
            <a:pPr lvl="2"/>
            <a:r>
              <a:rPr lang="en-US" dirty="0">
                <a:solidFill>
                  <a:srgbClr val="FFFF00"/>
                </a:solidFill>
              </a:rPr>
              <a:t>Regular, Overtime and Benefits of Regular Employees and Temporary Hires</a:t>
            </a:r>
          </a:p>
          <a:p>
            <a:pPr lvl="2"/>
            <a:endParaRPr lang="en-US" dirty="0"/>
          </a:p>
        </p:txBody>
      </p:sp>
    </p:spTree>
    <p:extLst>
      <p:ext uri="{BB962C8B-B14F-4D97-AF65-F5344CB8AC3E}">
        <p14:creationId xmlns:p14="http://schemas.microsoft.com/office/powerpoint/2010/main" val="4080797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6400800" cy="808038"/>
          </a:xfrm>
        </p:spPr>
        <p:txBody>
          <a:bodyPr>
            <a:normAutofit/>
          </a:bodyPr>
          <a:lstStyle/>
          <a:p>
            <a:r>
              <a:rPr lang="en-US" dirty="0">
                <a:solidFill>
                  <a:srgbClr val="FFFF00"/>
                </a:solidFill>
              </a:rPr>
              <a:t>Cost Eligibility (</a:t>
            </a:r>
            <a:r>
              <a:rPr lang="en-US" dirty="0" err="1">
                <a:solidFill>
                  <a:srgbClr val="FFFF00"/>
                </a:solidFill>
              </a:rPr>
              <a:t>Con’t</a:t>
            </a:r>
            <a:r>
              <a:rPr lang="en-US" dirty="0">
                <a:solidFill>
                  <a:srgbClr val="FFFF00"/>
                </a:solidFill>
              </a:rPr>
              <a:t>)</a:t>
            </a:r>
          </a:p>
        </p:txBody>
      </p:sp>
      <p:sp>
        <p:nvSpPr>
          <p:cNvPr id="3" name="Content Placeholder 2"/>
          <p:cNvSpPr>
            <a:spLocks noGrp="1"/>
          </p:cNvSpPr>
          <p:nvPr>
            <p:ph idx="1"/>
          </p:nvPr>
        </p:nvSpPr>
        <p:spPr>
          <a:xfrm>
            <a:off x="1905000" y="2133600"/>
            <a:ext cx="7239000" cy="4191000"/>
          </a:xfrm>
        </p:spPr>
        <p:txBody>
          <a:bodyPr>
            <a:normAutofit fontScale="92500"/>
          </a:bodyPr>
          <a:lstStyle/>
          <a:p>
            <a:r>
              <a:rPr lang="en-US" dirty="0">
                <a:solidFill>
                  <a:srgbClr val="FFFF00"/>
                </a:solidFill>
              </a:rPr>
              <a:t>Equipment</a:t>
            </a:r>
          </a:p>
          <a:p>
            <a:pPr lvl="1"/>
            <a:r>
              <a:rPr lang="en-US" dirty="0">
                <a:solidFill>
                  <a:srgbClr val="FFFF00"/>
                </a:solidFill>
              </a:rPr>
              <a:t>Force Account</a:t>
            </a:r>
          </a:p>
          <a:p>
            <a:pPr lvl="2"/>
            <a:r>
              <a:rPr lang="en-US" dirty="0">
                <a:solidFill>
                  <a:srgbClr val="FFFF00"/>
                </a:solidFill>
              </a:rPr>
              <a:t>FEMA Rate Schedule (2017 Rates) https://www.fema.gov/schedule-equipment-rates</a:t>
            </a:r>
          </a:p>
          <a:p>
            <a:pPr lvl="2"/>
            <a:r>
              <a:rPr lang="en-US" dirty="0">
                <a:solidFill>
                  <a:srgbClr val="FFFF00"/>
                </a:solidFill>
              </a:rPr>
              <a:t>Includes:  Cost of Ownership, Operation, Depreciation, Maintenance, Repairs, Fuel, Lubricants, Tires and OSHA Equipment</a:t>
            </a:r>
          </a:p>
          <a:p>
            <a:pPr lvl="2"/>
            <a:r>
              <a:rPr lang="en-US" dirty="0">
                <a:solidFill>
                  <a:srgbClr val="FFFF00"/>
                </a:solidFill>
              </a:rPr>
              <a:t>Standby Time is NOT Eligible</a:t>
            </a:r>
          </a:p>
          <a:p>
            <a:pPr lvl="1"/>
            <a:r>
              <a:rPr lang="en-US" dirty="0">
                <a:solidFill>
                  <a:srgbClr val="FFFF00"/>
                </a:solidFill>
              </a:rPr>
              <a:t>Rented (Copy of Agreement Needed)</a:t>
            </a:r>
          </a:p>
          <a:p>
            <a:pPr lvl="1"/>
            <a:r>
              <a:rPr lang="en-US" dirty="0">
                <a:solidFill>
                  <a:srgbClr val="FFFF00"/>
                </a:solidFill>
              </a:rPr>
              <a:t>Contracted</a:t>
            </a:r>
          </a:p>
        </p:txBody>
      </p:sp>
    </p:spTree>
    <p:extLst>
      <p:ext uri="{BB962C8B-B14F-4D97-AF65-F5344CB8AC3E}">
        <p14:creationId xmlns:p14="http://schemas.microsoft.com/office/powerpoint/2010/main" val="3419597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32" y="1447800"/>
            <a:ext cx="6172200" cy="808038"/>
          </a:xfrm>
        </p:spPr>
        <p:txBody>
          <a:bodyPr>
            <a:normAutofit/>
          </a:bodyPr>
          <a:lstStyle/>
          <a:p>
            <a:r>
              <a:rPr lang="en-US" dirty="0">
                <a:solidFill>
                  <a:srgbClr val="FFFF00"/>
                </a:solidFill>
              </a:rPr>
              <a:t>Cost Eligibility (</a:t>
            </a:r>
            <a:r>
              <a:rPr lang="en-US" dirty="0" err="1">
                <a:solidFill>
                  <a:srgbClr val="FFFF00"/>
                </a:solidFill>
              </a:rPr>
              <a:t>Con’t</a:t>
            </a:r>
            <a:r>
              <a:rPr lang="en-US" dirty="0">
                <a:solidFill>
                  <a:srgbClr val="FFFF00"/>
                </a:solidFill>
              </a:rPr>
              <a:t>)</a:t>
            </a:r>
          </a:p>
        </p:txBody>
      </p:sp>
      <p:sp>
        <p:nvSpPr>
          <p:cNvPr id="3" name="Content Placeholder 2"/>
          <p:cNvSpPr>
            <a:spLocks noGrp="1"/>
          </p:cNvSpPr>
          <p:nvPr>
            <p:ph idx="1"/>
          </p:nvPr>
        </p:nvSpPr>
        <p:spPr>
          <a:xfrm>
            <a:off x="1780674" y="2209800"/>
            <a:ext cx="7391400" cy="4267200"/>
          </a:xfrm>
        </p:spPr>
        <p:txBody>
          <a:bodyPr>
            <a:normAutofit fontScale="92500" lnSpcReduction="10000"/>
          </a:bodyPr>
          <a:lstStyle/>
          <a:p>
            <a:r>
              <a:rPr lang="en-US" dirty="0">
                <a:solidFill>
                  <a:srgbClr val="FFFF00"/>
                </a:solidFill>
              </a:rPr>
              <a:t>Material</a:t>
            </a:r>
          </a:p>
          <a:p>
            <a:pPr lvl="1"/>
            <a:r>
              <a:rPr lang="en-US" dirty="0">
                <a:solidFill>
                  <a:srgbClr val="FFFF00"/>
                </a:solidFill>
              </a:rPr>
              <a:t>Used Only for Eligible Work</a:t>
            </a:r>
          </a:p>
          <a:p>
            <a:pPr lvl="1"/>
            <a:r>
              <a:rPr lang="en-US" dirty="0">
                <a:solidFill>
                  <a:srgbClr val="FFFF00"/>
                </a:solidFill>
              </a:rPr>
              <a:t>Purchased for Disaster</a:t>
            </a:r>
          </a:p>
          <a:p>
            <a:pPr lvl="1"/>
            <a:r>
              <a:rPr lang="en-US" dirty="0">
                <a:solidFill>
                  <a:srgbClr val="FFFF00"/>
                </a:solidFill>
              </a:rPr>
              <a:t>Used from Applicant’s Stock</a:t>
            </a:r>
          </a:p>
          <a:p>
            <a:pPr lvl="1"/>
            <a:r>
              <a:rPr lang="en-US" dirty="0">
                <a:solidFill>
                  <a:srgbClr val="FFFF00"/>
                </a:solidFill>
              </a:rPr>
              <a:t>Purchase Must be Documented</a:t>
            </a:r>
          </a:p>
          <a:p>
            <a:pPr lvl="1"/>
            <a:r>
              <a:rPr lang="en-US" dirty="0">
                <a:solidFill>
                  <a:srgbClr val="FFFF00"/>
                </a:solidFill>
              </a:rPr>
              <a:t>Commercial Borrow Site</a:t>
            </a:r>
          </a:p>
          <a:p>
            <a:pPr lvl="2"/>
            <a:r>
              <a:rPr lang="en-US" u="sng" dirty="0">
                <a:solidFill>
                  <a:srgbClr val="FFFF00"/>
                </a:solidFill>
              </a:rPr>
              <a:t>Department of Environmental Quality Approved Borrow Locations</a:t>
            </a:r>
          </a:p>
          <a:p>
            <a:pPr lvl="2"/>
            <a:r>
              <a:rPr lang="en-US" u="sng" dirty="0">
                <a:solidFill>
                  <a:srgbClr val="FFFF00"/>
                </a:solidFill>
              </a:rPr>
              <a:t>State Historic Preservation Approved Borrow Locations</a:t>
            </a:r>
          </a:p>
        </p:txBody>
      </p:sp>
    </p:spTree>
    <p:extLst>
      <p:ext uri="{BB962C8B-B14F-4D97-AF65-F5344CB8AC3E}">
        <p14:creationId xmlns:p14="http://schemas.microsoft.com/office/powerpoint/2010/main" val="1243558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084" y="1676400"/>
            <a:ext cx="6553200" cy="838200"/>
          </a:xfrm>
        </p:spPr>
        <p:txBody>
          <a:bodyPr>
            <a:normAutofit/>
          </a:bodyPr>
          <a:lstStyle/>
          <a:p>
            <a:r>
              <a:rPr lang="en-US" dirty="0">
                <a:solidFill>
                  <a:srgbClr val="FFFF00"/>
                </a:solidFill>
              </a:rPr>
              <a:t>Cost Eligibility (</a:t>
            </a:r>
            <a:r>
              <a:rPr lang="en-US" dirty="0" err="1">
                <a:solidFill>
                  <a:srgbClr val="FFFF00"/>
                </a:solidFill>
              </a:rPr>
              <a:t>Con’t</a:t>
            </a:r>
            <a:r>
              <a:rPr lang="en-US" dirty="0">
                <a:solidFill>
                  <a:srgbClr val="FFFF00"/>
                </a:solidFill>
              </a:rPr>
              <a:t>)</a:t>
            </a:r>
          </a:p>
        </p:txBody>
      </p:sp>
      <p:sp>
        <p:nvSpPr>
          <p:cNvPr id="3" name="Content Placeholder 2"/>
          <p:cNvSpPr>
            <a:spLocks noGrp="1"/>
          </p:cNvSpPr>
          <p:nvPr>
            <p:ph idx="1"/>
          </p:nvPr>
        </p:nvSpPr>
        <p:spPr>
          <a:xfrm>
            <a:off x="890337" y="2667000"/>
            <a:ext cx="8229600" cy="3505200"/>
          </a:xfrm>
        </p:spPr>
        <p:txBody>
          <a:bodyPr>
            <a:normAutofit/>
          </a:bodyPr>
          <a:lstStyle/>
          <a:p>
            <a:r>
              <a:rPr lang="en-US" dirty="0">
                <a:solidFill>
                  <a:srgbClr val="FFFF00"/>
                </a:solidFill>
              </a:rPr>
              <a:t>Contracts</a:t>
            </a:r>
          </a:p>
          <a:p>
            <a:pPr lvl="1"/>
            <a:r>
              <a:rPr lang="en-US" dirty="0">
                <a:solidFill>
                  <a:srgbClr val="FFFF00"/>
                </a:solidFill>
              </a:rPr>
              <a:t>Competitively Bid</a:t>
            </a:r>
          </a:p>
          <a:p>
            <a:pPr lvl="1"/>
            <a:r>
              <a:rPr lang="en-US" dirty="0">
                <a:solidFill>
                  <a:srgbClr val="FFFF00"/>
                </a:solidFill>
              </a:rPr>
              <a:t>Reasonable Cost</a:t>
            </a:r>
          </a:p>
          <a:p>
            <a:pPr lvl="1"/>
            <a:r>
              <a:rPr lang="en-US" dirty="0">
                <a:solidFill>
                  <a:srgbClr val="FFFF00"/>
                </a:solidFill>
              </a:rPr>
              <a:t>Compliant with Federal, State and Local  Procurement Standards - 2 CFR</a:t>
            </a:r>
          </a:p>
          <a:p>
            <a:pPr lvl="1"/>
            <a:r>
              <a:rPr lang="en-US" dirty="0">
                <a:solidFill>
                  <a:srgbClr val="FFFF00"/>
                </a:solidFill>
              </a:rPr>
              <a:t>Contractors and Sub-Contractors Eligible and NOT Debarred https://sam.gov/portal/sam</a:t>
            </a:r>
          </a:p>
        </p:txBody>
      </p:sp>
    </p:spTree>
    <p:extLst>
      <p:ext uri="{BB962C8B-B14F-4D97-AF65-F5344CB8AC3E}">
        <p14:creationId xmlns:p14="http://schemas.microsoft.com/office/powerpoint/2010/main" val="482401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7848600" cy="914400"/>
          </a:xfrm>
        </p:spPr>
        <p:txBody>
          <a:bodyPr>
            <a:normAutofit/>
          </a:bodyPr>
          <a:lstStyle/>
          <a:p>
            <a:r>
              <a:rPr lang="en-US" dirty="0">
                <a:solidFill>
                  <a:srgbClr val="FFFF00"/>
                </a:solidFill>
              </a:rPr>
              <a:t>Types of Project Worksheets</a:t>
            </a:r>
          </a:p>
        </p:txBody>
      </p:sp>
      <p:sp>
        <p:nvSpPr>
          <p:cNvPr id="3" name="Content Placeholder 2"/>
          <p:cNvSpPr>
            <a:spLocks noGrp="1"/>
          </p:cNvSpPr>
          <p:nvPr>
            <p:ph idx="1"/>
          </p:nvPr>
        </p:nvSpPr>
        <p:spPr>
          <a:xfrm>
            <a:off x="1295400" y="3124200"/>
            <a:ext cx="7848600" cy="3200400"/>
          </a:xfrm>
        </p:spPr>
        <p:txBody>
          <a:bodyPr>
            <a:normAutofit/>
          </a:bodyPr>
          <a:lstStyle/>
          <a:p>
            <a:r>
              <a:rPr lang="en-US" dirty="0">
                <a:solidFill>
                  <a:srgbClr val="FFFF00"/>
                </a:solidFill>
              </a:rPr>
              <a:t>Minimum Project Worksheet &gt; $ 3,200</a:t>
            </a:r>
          </a:p>
          <a:p>
            <a:endParaRPr lang="en-US" dirty="0">
              <a:solidFill>
                <a:srgbClr val="FFFF00"/>
              </a:solidFill>
            </a:endParaRPr>
          </a:p>
          <a:p>
            <a:r>
              <a:rPr lang="en-US" dirty="0">
                <a:solidFill>
                  <a:srgbClr val="FFFF00"/>
                </a:solidFill>
              </a:rPr>
              <a:t>Small Projects &lt; $128,900</a:t>
            </a:r>
          </a:p>
          <a:p>
            <a:endParaRPr lang="en-US" dirty="0">
              <a:solidFill>
                <a:srgbClr val="FFFF00"/>
              </a:solidFill>
            </a:endParaRPr>
          </a:p>
          <a:p>
            <a:r>
              <a:rPr lang="en-US" dirty="0">
                <a:solidFill>
                  <a:srgbClr val="FFFF00"/>
                </a:solidFill>
              </a:rPr>
              <a:t>Large Projects &gt; $ 128,900</a:t>
            </a:r>
          </a:p>
          <a:p>
            <a:endParaRPr lang="en-US" dirty="0">
              <a:solidFill>
                <a:srgbClr val="FFFF00"/>
              </a:solidFill>
            </a:endParaRPr>
          </a:p>
        </p:txBody>
      </p:sp>
    </p:spTree>
    <p:extLst>
      <p:ext uri="{BB962C8B-B14F-4D97-AF65-F5344CB8AC3E}">
        <p14:creationId xmlns:p14="http://schemas.microsoft.com/office/powerpoint/2010/main" val="641951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52600"/>
            <a:ext cx="5867400" cy="808038"/>
          </a:xfrm>
        </p:spPr>
        <p:txBody>
          <a:bodyPr>
            <a:normAutofit/>
          </a:bodyPr>
          <a:lstStyle/>
          <a:p>
            <a:r>
              <a:rPr lang="en-US" dirty="0">
                <a:solidFill>
                  <a:srgbClr val="FFFF00"/>
                </a:solidFill>
              </a:rPr>
              <a:t>Project Worksheets</a:t>
            </a:r>
          </a:p>
        </p:txBody>
      </p:sp>
      <p:sp>
        <p:nvSpPr>
          <p:cNvPr id="3" name="Content Placeholder 2"/>
          <p:cNvSpPr>
            <a:spLocks noGrp="1"/>
          </p:cNvSpPr>
          <p:nvPr>
            <p:ph idx="1"/>
          </p:nvPr>
        </p:nvSpPr>
        <p:spPr>
          <a:xfrm>
            <a:off x="1323474" y="2667000"/>
            <a:ext cx="7848600" cy="3505200"/>
          </a:xfrm>
        </p:spPr>
        <p:txBody>
          <a:bodyPr>
            <a:normAutofit/>
          </a:bodyPr>
          <a:lstStyle/>
          <a:p>
            <a:r>
              <a:rPr lang="en-US" dirty="0">
                <a:solidFill>
                  <a:srgbClr val="FFFF00"/>
                </a:solidFill>
              </a:rPr>
              <a:t>Grant Document in Which Scope of Work and Eligible Costs are Identified</a:t>
            </a:r>
          </a:p>
          <a:p>
            <a:r>
              <a:rPr lang="en-US" dirty="0">
                <a:solidFill>
                  <a:srgbClr val="FFFF00"/>
                </a:solidFill>
              </a:rPr>
              <a:t>FEMA’S Funding Document</a:t>
            </a:r>
          </a:p>
          <a:p>
            <a:r>
              <a:rPr lang="en-US" dirty="0">
                <a:solidFill>
                  <a:srgbClr val="FFFF00"/>
                </a:solidFill>
              </a:rPr>
              <a:t>Includes Review of Special Considerations</a:t>
            </a:r>
          </a:p>
          <a:p>
            <a:r>
              <a:rPr lang="en-US" dirty="0">
                <a:solidFill>
                  <a:srgbClr val="FFFF00"/>
                </a:solidFill>
              </a:rPr>
              <a:t>If Costs Increase from Estimates on Worksheet….</a:t>
            </a:r>
          </a:p>
        </p:txBody>
      </p:sp>
    </p:spTree>
    <p:extLst>
      <p:ext uri="{BB962C8B-B14F-4D97-AF65-F5344CB8AC3E}">
        <p14:creationId xmlns:p14="http://schemas.microsoft.com/office/powerpoint/2010/main" val="3579326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81200"/>
            <a:ext cx="8229600" cy="808038"/>
          </a:xfrm>
        </p:spPr>
        <p:txBody>
          <a:bodyPr>
            <a:normAutofit/>
          </a:bodyPr>
          <a:lstStyle/>
          <a:p>
            <a:r>
              <a:rPr lang="en-US" dirty="0">
                <a:solidFill>
                  <a:srgbClr val="FFFF00"/>
                </a:solidFill>
              </a:rPr>
              <a:t>Project Worksheet Formulation</a:t>
            </a:r>
          </a:p>
        </p:txBody>
      </p:sp>
      <p:sp>
        <p:nvSpPr>
          <p:cNvPr id="3" name="Content Placeholder 2"/>
          <p:cNvSpPr>
            <a:spLocks noGrp="1"/>
          </p:cNvSpPr>
          <p:nvPr>
            <p:ph idx="1"/>
          </p:nvPr>
        </p:nvSpPr>
        <p:spPr>
          <a:xfrm>
            <a:off x="914400" y="3048000"/>
            <a:ext cx="8229600" cy="2895600"/>
          </a:xfrm>
        </p:spPr>
        <p:txBody>
          <a:bodyPr>
            <a:normAutofit/>
          </a:bodyPr>
          <a:lstStyle/>
          <a:p>
            <a:r>
              <a:rPr lang="en-US" dirty="0">
                <a:solidFill>
                  <a:srgbClr val="FFFF00"/>
                </a:solidFill>
              </a:rPr>
              <a:t>Combining Associated Work Into Projects</a:t>
            </a:r>
          </a:p>
          <a:p>
            <a:r>
              <a:rPr lang="en-US" dirty="0">
                <a:solidFill>
                  <a:srgbClr val="FFFF00"/>
                </a:solidFill>
              </a:rPr>
              <a:t>Developing Scope of Work and Costs for the Project</a:t>
            </a:r>
          </a:p>
          <a:p>
            <a:r>
              <a:rPr lang="en-US" dirty="0">
                <a:solidFill>
                  <a:srgbClr val="FFFF00"/>
                </a:solidFill>
              </a:rPr>
              <a:t>Identifying Any Special Considerations</a:t>
            </a:r>
          </a:p>
          <a:p>
            <a:endParaRPr lang="en-US" dirty="0"/>
          </a:p>
        </p:txBody>
      </p:sp>
    </p:spTree>
    <p:extLst>
      <p:ext uri="{BB962C8B-B14F-4D97-AF65-F5344CB8AC3E}">
        <p14:creationId xmlns:p14="http://schemas.microsoft.com/office/powerpoint/2010/main" val="81998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8229600" cy="914400"/>
          </a:xfrm>
        </p:spPr>
        <p:txBody>
          <a:bodyPr>
            <a:normAutofit/>
          </a:bodyPr>
          <a:lstStyle/>
          <a:p>
            <a:r>
              <a:rPr lang="en-US" dirty="0">
                <a:solidFill>
                  <a:srgbClr val="FFFF00"/>
                </a:solidFill>
              </a:rPr>
              <a:t>Acronyms </a:t>
            </a:r>
          </a:p>
        </p:txBody>
      </p:sp>
      <p:sp>
        <p:nvSpPr>
          <p:cNvPr id="3" name="Content Placeholder 2"/>
          <p:cNvSpPr>
            <a:spLocks noGrp="1"/>
          </p:cNvSpPr>
          <p:nvPr>
            <p:ph idx="1"/>
          </p:nvPr>
        </p:nvSpPr>
        <p:spPr>
          <a:xfrm>
            <a:off x="914400" y="2514600"/>
            <a:ext cx="8229600" cy="4038600"/>
          </a:xfrm>
        </p:spPr>
        <p:txBody>
          <a:bodyPr>
            <a:normAutofit lnSpcReduction="10000"/>
          </a:bodyPr>
          <a:lstStyle/>
          <a:p>
            <a:r>
              <a:rPr lang="en-US" dirty="0">
                <a:solidFill>
                  <a:srgbClr val="FFFF00"/>
                </a:solidFill>
              </a:rPr>
              <a:t>Program Delivery Manager (</a:t>
            </a:r>
            <a:r>
              <a:rPr lang="en-US" dirty="0" err="1">
                <a:solidFill>
                  <a:srgbClr val="FFFF00"/>
                </a:solidFill>
              </a:rPr>
              <a:t>PDMG</a:t>
            </a:r>
            <a:r>
              <a:rPr lang="en-US" dirty="0">
                <a:solidFill>
                  <a:srgbClr val="FFFF00"/>
                </a:solidFill>
              </a:rPr>
              <a:t>)</a:t>
            </a:r>
          </a:p>
          <a:p>
            <a:r>
              <a:rPr lang="en-US" dirty="0">
                <a:solidFill>
                  <a:srgbClr val="FFFF00"/>
                </a:solidFill>
              </a:rPr>
              <a:t>Site Inspector (SI)</a:t>
            </a:r>
          </a:p>
          <a:p>
            <a:r>
              <a:rPr lang="en-US" dirty="0">
                <a:solidFill>
                  <a:srgbClr val="FFFF00"/>
                </a:solidFill>
              </a:rPr>
              <a:t>Consolidated Resource Center (CRC)</a:t>
            </a:r>
          </a:p>
          <a:p>
            <a:r>
              <a:rPr lang="en-US" dirty="0">
                <a:solidFill>
                  <a:srgbClr val="FFFF00"/>
                </a:solidFill>
              </a:rPr>
              <a:t>Environmental Historic Preservation (</a:t>
            </a:r>
            <a:r>
              <a:rPr lang="en-US" dirty="0" err="1">
                <a:solidFill>
                  <a:srgbClr val="FFFF00"/>
                </a:solidFill>
              </a:rPr>
              <a:t>EHP</a:t>
            </a:r>
            <a:r>
              <a:rPr lang="en-US" dirty="0">
                <a:solidFill>
                  <a:srgbClr val="FFFF00"/>
                </a:solidFill>
              </a:rPr>
              <a:t>)</a:t>
            </a:r>
          </a:p>
          <a:p>
            <a:r>
              <a:rPr lang="en-US" dirty="0">
                <a:solidFill>
                  <a:srgbClr val="FFFF00"/>
                </a:solidFill>
              </a:rPr>
              <a:t>Damage, Description and Dimension (</a:t>
            </a:r>
            <a:r>
              <a:rPr lang="en-US" dirty="0" err="1">
                <a:solidFill>
                  <a:srgbClr val="FFFF00"/>
                </a:solidFill>
              </a:rPr>
              <a:t>DDD</a:t>
            </a:r>
            <a:r>
              <a:rPr lang="en-US" dirty="0">
                <a:solidFill>
                  <a:srgbClr val="FFFF00"/>
                </a:solidFill>
              </a:rPr>
              <a:t>)</a:t>
            </a:r>
          </a:p>
          <a:p>
            <a:r>
              <a:rPr lang="en-US" dirty="0">
                <a:solidFill>
                  <a:srgbClr val="FFFF00"/>
                </a:solidFill>
              </a:rPr>
              <a:t>Statement of Work (SOW)</a:t>
            </a:r>
          </a:p>
          <a:p>
            <a:r>
              <a:rPr lang="en-US" dirty="0">
                <a:solidFill>
                  <a:srgbClr val="FFFF00"/>
                </a:solidFill>
              </a:rPr>
              <a:t>Joint Field Office (</a:t>
            </a:r>
            <a:r>
              <a:rPr lang="en-US" dirty="0" err="1">
                <a:solidFill>
                  <a:srgbClr val="FFFF00"/>
                </a:solidFill>
              </a:rPr>
              <a:t>JFO</a:t>
            </a:r>
            <a:r>
              <a:rPr lang="en-US" dirty="0">
                <a:solidFill>
                  <a:srgbClr val="FFFF00"/>
                </a:solidFill>
              </a:rPr>
              <a:t>)</a:t>
            </a:r>
          </a:p>
          <a:p>
            <a:endParaRPr lang="en-US" dirty="0"/>
          </a:p>
        </p:txBody>
      </p:sp>
      <p:sp>
        <p:nvSpPr>
          <p:cNvPr id="4" name="Text Box 1028"/>
          <p:cNvSpPr txBox="1">
            <a:spLocks noChangeArrowheads="1"/>
          </p:cNvSpPr>
          <p:nvPr/>
        </p:nvSpPr>
        <p:spPr bwMode="auto">
          <a:xfrm>
            <a:off x="203200" y="0"/>
            <a:ext cx="894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dirty="0">
                <a:solidFill>
                  <a:srgbClr val="FFFF00"/>
                </a:solidFill>
                <a:latin typeface="Arial Narrow" pitchFamily="34" charset="0"/>
              </a:rPr>
              <a:t>The Public Assistance Process</a:t>
            </a:r>
          </a:p>
          <a:p>
            <a:pPr>
              <a:spcBef>
                <a:spcPct val="0"/>
              </a:spcBef>
              <a:buFontTx/>
              <a:buNone/>
            </a:pPr>
            <a:r>
              <a:rPr lang="en-US" altLang="en-US" sz="2800" b="1" dirty="0">
                <a:solidFill>
                  <a:srgbClr val="FFFF00"/>
                </a:solidFill>
                <a:latin typeface="Arial Narrow" pitchFamily="34" charset="0"/>
              </a:rPr>
              <a:t>                          (New Model)</a:t>
            </a:r>
          </a:p>
        </p:txBody>
      </p:sp>
    </p:spTree>
    <p:extLst>
      <p:ext uri="{BB962C8B-B14F-4D97-AF65-F5344CB8AC3E}">
        <p14:creationId xmlns:p14="http://schemas.microsoft.com/office/powerpoint/2010/main" val="3877490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81200"/>
            <a:ext cx="7519737" cy="884238"/>
          </a:xfrm>
        </p:spPr>
        <p:txBody>
          <a:bodyPr>
            <a:normAutofit/>
          </a:bodyPr>
          <a:lstStyle/>
          <a:p>
            <a:r>
              <a:rPr lang="en-US" dirty="0">
                <a:solidFill>
                  <a:srgbClr val="FFFF00"/>
                </a:solidFill>
              </a:rPr>
              <a:t>Admin/Management Costs</a:t>
            </a:r>
          </a:p>
        </p:txBody>
      </p:sp>
      <p:sp>
        <p:nvSpPr>
          <p:cNvPr id="3" name="Content Placeholder 2"/>
          <p:cNvSpPr>
            <a:spLocks noGrp="1"/>
          </p:cNvSpPr>
          <p:nvPr>
            <p:ph idx="1"/>
          </p:nvPr>
        </p:nvSpPr>
        <p:spPr>
          <a:xfrm>
            <a:off x="1720516" y="3048000"/>
            <a:ext cx="7423484" cy="3276600"/>
          </a:xfrm>
        </p:spPr>
        <p:txBody>
          <a:bodyPr>
            <a:normAutofit lnSpcReduction="10000"/>
          </a:bodyPr>
          <a:lstStyle/>
          <a:p>
            <a:r>
              <a:rPr lang="en-US" dirty="0">
                <a:solidFill>
                  <a:srgbClr val="FFFF00"/>
                </a:solidFill>
              </a:rPr>
              <a:t>Administrative/Management Costs:</a:t>
            </a:r>
          </a:p>
          <a:p>
            <a:pPr lvl="1"/>
            <a:r>
              <a:rPr lang="en-US" dirty="0">
                <a:solidFill>
                  <a:srgbClr val="FFFF00"/>
                </a:solidFill>
              </a:rPr>
              <a:t>Properly Documented</a:t>
            </a:r>
          </a:p>
          <a:p>
            <a:pPr lvl="1"/>
            <a:r>
              <a:rPr lang="en-US" dirty="0">
                <a:solidFill>
                  <a:srgbClr val="FFFF00"/>
                </a:solidFill>
              </a:rPr>
              <a:t>DAC cost up to 5% of total awards less insurance.</a:t>
            </a:r>
          </a:p>
          <a:p>
            <a:pPr lvl="1"/>
            <a:r>
              <a:rPr lang="en-US" dirty="0">
                <a:solidFill>
                  <a:srgbClr val="FFFF00"/>
                </a:solidFill>
              </a:rPr>
              <a:t>Separate worksheet and will be treated as a large project with a closeout process documenting actual costs. </a:t>
            </a:r>
          </a:p>
          <a:p>
            <a:pPr lvl="1"/>
            <a:endParaRPr lang="en-US" dirty="0"/>
          </a:p>
        </p:txBody>
      </p:sp>
    </p:spTree>
    <p:extLst>
      <p:ext uri="{BB962C8B-B14F-4D97-AF65-F5344CB8AC3E}">
        <p14:creationId xmlns:p14="http://schemas.microsoft.com/office/powerpoint/2010/main" val="1665322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pPr>
              <a:defRPr/>
            </a:pPr>
            <a:fld id="{864BB2DC-A2DC-42D5-8183-8C6444CFE428}" type="slidenum">
              <a:rPr lang="en-US"/>
              <a:pPr>
                <a:defRPr/>
              </a:pPr>
              <a:t>41</a:t>
            </a:fld>
            <a:endParaRPr lang="en-US"/>
          </a:p>
        </p:txBody>
      </p:sp>
      <p:sp>
        <p:nvSpPr>
          <p:cNvPr id="5123" name="AutoShape 1026"/>
          <p:cNvSpPr>
            <a:spLocks noChangeArrowheads="1"/>
          </p:cNvSpPr>
          <p:nvPr/>
        </p:nvSpPr>
        <p:spPr bwMode="auto">
          <a:xfrm>
            <a:off x="3556000" y="1663700"/>
            <a:ext cx="3035300" cy="3263900"/>
          </a:xfrm>
          <a:prstGeom prst="star24">
            <a:avLst>
              <a:gd name="adj" fmla="val 37500"/>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000000"/>
            </a:extrusionClr>
          </a:sp3d>
        </p:spPr>
        <p:txBody>
          <a:bodyPr wrap="none" anchor="ctr">
            <a:flatTx/>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Swis721 BlkEx BT" pitchFamily="34" charset="0"/>
            </a:endParaRPr>
          </a:p>
        </p:txBody>
      </p:sp>
      <p:sp>
        <p:nvSpPr>
          <p:cNvPr id="5124" name="Freeform 1027"/>
          <p:cNvSpPr>
            <a:spLocks/>
          </p:cNvSpPr>
          <p:nvPr/>
        </p:nvSpPr>
        <p:spPr bwMode="auto">
          <a:xfrm rot="20886829">
            <a:off x="2282031" y="1100708"/>
            <a:ext cx="2268538" cy="1709737"/>
          </a:xfrm>
          <a:custGeom>
            <a:avLst/>
            <a:gdLst>
              <a:gd name="T0" fmla="*/ 0 w 1429"/>
              <a:gd name="T1" fmla="*/ 2147483647 h 1077"/>
              <a:gd name="T2" fmla="*/ 2147483647 w 1429"/>
              <a:gd name="T3" fmla="*/ 0 h 1077"/>
              <a:gd name="T4" fmla="*/ 2147483647 w 1429"/>
              <a:gd name="T5" fmla="*/ 2147483647 h 1077"/>
              <a:gd name="T6" fmla="*/ 2147483647 w 1429"/>
              <a:gd name="T7" fmla="*/ 2147483647 h 1077"/>
              <a:gd name="T8" fmla="*/ 2147483647 w 1429"/>
              <a:gd name="T9" fmla="*/ 2147483647 h 1077"/>
              <a:gd name="T10" fmla="*/ 2147483647 w 1429"/>
              <a:gd name="T11" fmla="*/ 2147483647 h 1077"/>
              <a:gd name="T12" fmla="*/ 2147483647 w 1429"/>
              <a:gd name="T13" fmla="*/ 2147483647 h 1077"/>
              <a:gd name="T14" fmla="*/ 2147483647 w 1429"/>
              <a:gd name="T15" fmla="*/ 2147483647 h 1077"/>
              <a:gd name="T16" fmla="*/ 2147483647 w 1429"/>
              <a:gd name="T17" fmla="*/ 2147483647 h 1077"/>
              <a:gd name="T18" fmla="*/ 2147483647 w 1429"/>
              <a:gd name="T19" fmla="*/ 2147483647 h 1077"/>
              <a:gd name="T20" fmla="*/ 2147483647 w 1429"/>
              <a:gd name="T21" fmla="*/ 2147483647 h 1077"/>
              <a:gd name="T22" fmla="*/ 2147483647 w 1429"/>
              <a:gd name="T23" fmla="*/ 2147483647 h 1077"/>
              <a:gd name="T24" fmla="*/ 2147483647 w 1429"/>
              <a:gd name="T25" fmla="*/ 2147483647 h 1077"/>
              <a:gd name="T26" fmla="*/ 2147483647 w 1429"/>
              <a:gd name="T27" fmla="*/ 2147483647 h 1077"/>
              <a:gd name="T28" fmla="*/ 2147483647 w 1429"/>
              <a:gd name="T29" fmla="*/ 2147483647 h 1077"/>
              <a:gd name="T30" fmla="*/ 2147483647 w 1429"/>
              <a:gd name="T31" fmla="*/ 2147483647 h 1077"/>
              <a:gd name="T32" fmla="*/ 2147483647 w 1429"/>
              <a:gd name="T33" fmla="*/ 2147483647 h 1077"/>
              <a:gd name="T34" fmla="*/ 2147483647 w 1429"/>
              <a:gd name="T35" fmla="*/ 2147483647 h 1077"/>
              <a:gd name="T36" fmla="*/ 2147483647 w 1429"/>
              <a:gd name="T37" fmla="*/ 2147483647 h 1077"/>
              <a:gd name="T38" fmla="*/ 2147483647 w 1429"/>
              <a:gd name="T39" fmla="*/ 2147483647 h 1077"/>
              <a:gd name="T40" fmla="*/ 2147483647 w 1429"/>
              <a:gd name="T41" fmla="*/ 2147483647 h 1077"/>
              <a:gd name="T42" fmla="*/ 2147483647 w 1429"/>
              <a:gd name="T43" fmla="*/ 2147483647 h 1077"/>
              <a:gd name="T44" fmla="*/ 2147483647 w 1429"/>
              <a:gd name="T45" fmla="*/ 2147483647 h 1077"/>
              <a:gd name="T46" fmla="*/ 2147483647 w 1429"/>
              <a:gd name="T47" fmla="*/ 2147483647 h 1077"/>
              <a:gd name="T48" fmla="*/ 2147483647 w 1429"/>
              <a:gd name="T49" fmla="*/ 2147483647 h 1077"/>
              <a:gd name="T50" fmla="*/ 2147483647 w 1429"/>
              <a:gd name="T51" fmla="*/ 2147483647 h 1077"/>
              <a:gd name="T52" fmla="*/ 2147483647 w 1429"/>
              <a:gd name="T53" fmla="*/ 2147483647 h 1077"/>
              <a:gd name="T54" fmla="*/ 2147483647 w 1429"/>
              <a:gd name="T55" fmla="*/ 2147483647 h 1077"/>
              <a:gd name="T56" fmla="*/ 2147483647 w 1429"/>
              <a:gd name="T57" fmla="*/ 2147483647 h 1077"/>
              <a:gd name="T58" fmla="*/ 2147483647 w 1429"/>
              <a:gd name="T59" fmla="*/ 2147483647 h 1077"/>
              <a:gd name="T60" fmla="*/ 2147483647 w 1429"/>
              <a:gd name="T61" fmla="*/ 2147483647 h 1077"/>
              <a:gd name="T62" fmla="*/ 2147483647 w 1429"/>
              <a:gd name="T63" fmla="*/ 2147483647 h 1077"/>
              <a:gd name="T64" fmla="*/ 2147483647 w 1429"/>
              <a:gd name="T65" fmla="*/ 2147483647 h 1077"/>
              <a:gd name="T66" fmla="*/ 2147483647 w 1429"/>
              <a:gd name="T67" fmla="*/ 2147483647 h 1077"/>
              <a:gd name="T68" fmla="*/ 2147483647 w 1429"/>
              <a:gd name="T69" fmla="*/ 2147483647 h 1077"/>
              <a:gd name="T70" fmla="*/ 2147483647 w 1429"/>
              <a:gd name="T71" fmla="*/ 2147483647 h 1077"/>
              <a:gd name="T72" fmla="*/ 2147483647 w 1429"/>
              <a:gd name="T73" fmla="*/ 2147483647 h 1077"/>
              <a:gd name="T74" fmla="*/ 2147483647 w 1429"/>
              <a:gd name="T75" fmla="*/ 2147483647 h 1077"/>
              <a:gd name="T76" fmla="*/ 2147483647 w 1429"/>
              <a:gd name="T77" fmla="*/ 2147483647 h 1077"/>
              <a:gd name="T78" fmla="*/ 2147483647 w 1429"/>
              <a:gd name="T79" fmla="*/ 2147483647 h 1077"/>
              <a:gd name="T80" fmla="*/ 2147483647 w 1429"/>
              <a:gd name="T81" fmla="*/ 2147483647 h 1077"/>
              <a:gd name="T82" fmla="*/ 2147483647 w 1429"/>
              <a:gd name="T83" fmla="*/ 2147483647 h 1077"/>
              <a:gd name="T84" fmla="*/ 2147483647 w 1429"/>
              <a:gd name="T85" fmla="*/ 2147483647 h 1077"/>
              <a:gd name="T86" fmla="*/ 2147483647 w 1429"/>
              <a:gd name="T87" fmla="*/ 2147483647 h 1077"/>
              <a:gd name="T88" fmla="*/ 2147483647 w 1429"/>
              <a:gd name="T89" fmla="*/ 2147483647 h 1077"/>
              <a:gd name="T90" fmla="*/ 2147483647 w 1429"/>
              <a:gd name="T91" fmla="*/ 2147483647 h 1077"/>
              <a:gd name="T92" fmla="*/ 2147483647 w 1429"/>
              <a:gd name="T93" fmla="*/ 2147483647 h 1077"/>
              <a:gd name="T94" fmla="*/ 2147483647 w 1429"/>
              <a:gd name="T95" fmla="*/ 2147483647 h 1077"/>
              <a:gd name="T96" fmla="*/ 2147483647 w 1429"/>
              <a:gd name="T97" fmla="*/ 2147483647 h 1077"/>
              <a:gd name="T98" fmla="*/ 2147483647 w 1429"/>
              <a:gd name="T99" fmla="*/ 2147483647 h 1077"/>
              <a:gd name="T100" fmla="*/ 2147483647 w 1429"/>
              <a:gd name="T101" fmla="*/ 2147483647 h 1077"/>
              <a:gd name="T102" fmla="*/ 2147483647 w 1429"/>
              <a:gd name="T103" fmla="*/ 2147483647 h 1077"/>
              <a:gd name="T104" fmla="*/ 2147483647 w 1429"/>
              <a:gd name="T105" fmla="*/ 2147483647 h 1077"/>
              <a:gd name="T106" fmla="*/ 2147483647 w 1429"/>
              <a:gd name="T107" fmla="*/ 2147483647 h 1077"/>
              <a:gd name="T108" fmla="*/ 2147483647 w 1429"/>
              <a:gd name="T109" fmla="*/ 2147483647 h 1077"/>
              <a:gd name="T110" fmla="*/ 2147483647 w 1429"/>
              <a:gd name="T111" fmla="*/ 2147483647 h 1077"/>
              <a:gd name="T112" fmla="*/ 2147483647 w 1429"/>
              <a:gd name="T113" fmla="*/ 2147483647 h 1077"/>
              <a:gd name="T114" fmla="*/ 2147483647 w 1429"/>
              <a:gd name="T115" fmla="*/ 2147483647 h 1077"/>
              <a:gd name="T116" fmla="*/ 2147483647 w 1429"/>
              <a:gd name="T117" fmla="*/ 2147483647 h 1077"/>
              <a:gd name="T118" fmla="*/ 0 w 1429"/>
              <a:gd name="T119" fmla="*/ 2147483647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9"/>
              <a:gd name="T181" fmla="*/ 0 h 1077"/>
              <a:gd name="T182" fmla="*/ 1429 w 1429"/>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9" h="1077">
                <a:moveTo>
                  <a:pt x="0" y="35"/>
                </a:moveTo>
                <a:lnTo>
                  <a:pt x="177" y="0"/>
                </a:lnTo>
                <a:lnTo>
                  <a:pt x="203" y="1"/>
                </a:lnTo>
                <a:lnTo>
                  <a:pt x="230" y="2"/>
                </a:lnTo>
                <a:lnTo>
                  <a:pt x="256" y="3"/>
                </a:lnTo>
                <a:lnTo>
                  <a:pt x="284" y="6"/>
                </a:lnTo>
                <a:lnTo>
                  <a:pt x="312" y="10"/>
                </a:lnTo>
                <a:lnTo>
                  <a:pt x="339" y="13"/>
                </a:lnTo>
                <a:lnTo>
                  <a:pt x="366" y="15"/>
                </a:lnTo>
                <a:lnTo>
                  <a:pt x="400" y="21"/>
                </a:lnTo>
                <a:lnTo>
                  <a:pt x="434" y="27"/>
                </a:lnTo>
                <a:lnTo>
                  <a:pt x="461" y="32"/>
                </a:lnTo>
                <a:lnTo>
                  <a:pt x="490" y="40"/>
                </a:lnTo>
                <a:lnTo>
                  <a:pt x="521" y="46"/>
                </a:lnTo>
                <a:lnTo>
                  <a:pt x="555" y="53"/>
                </a:lnTo>
                <a:lnTo>
                  <a:pt x="586" y="62"/>
                </a:lnTo>
                <a:lnTo>
                  <a:pt x="619" y="71"/>
                </a:lnTo>
                <a:lnTo>
                  <a:pt x="647" y="81"/>
                </a:lnTo>
                <a:lnTo>
                  <a:pt x="685" y="92"/>
                </a:lnTo>
                <a:lnTo>
                  <a:pt x="716" y="103"/>
                </a:lnTo>
                <a:lnTo>
                  <a:pt x="745" y="115"/>
                </a:lnTo>
                <a:lnTo>
                  <a:pt x="778" y="128"/>
                </a:lnTo>
                <a:lnTo>
                  <a:pt x="801" y="138"/>
                </a:lnTo>
                <a:lnTo>
                  <a:pt x="831" y="151"/>
                </a:lnTo>
                <a:lnTo>
                  <a:pt x="860" y="164"/>
                </a:lnTo>
                <a:lnTo>
                  <a:pt x="893" y="182"/>
                </a:lnTo>
                <a:lnTo>
                  <a:pt x="921" y="195"/>
                </a:lnTo>
                <a:lnTo>
                  <a:pt x="952" y="211"/>
                </a:lnTo>
                <a:lnTo>
                  <a:pt x="987" y="232"/>
                </a:lnTo>
                <a:lnTo>
                  <a:pt x="1019" y="249"/>
                </a:lnTo>
                <a:lnTo>
                  <a:pt x="1054" y="269"/>
                </a:lnTo>
                <a:lnTo>
                  <a:pt x="1087" y="290"/>
                </a:lnTo>
                <a:lnTo>
                  <a:pt x="1119" y="314"/>
                </a:lnTo>
                <a:lnTo>
                  <a:pt x="1154" y="338"/>
                </a:lnTo>
                <a:lnTo>
                  <a:pt x="1180" y="360"/>
                </a:lnTo>
                <a:lnTo>
                  <a:pt x="1207" y="379"/>
                </a:lnTo>
                <a:lnTo>
                  <a:pt x="1235" y="405"/>
                </a:lnTo>
                <a:lnTo>
                  <a:pt x="1254" y="423"/>
                </a:lnTo>
                <a:lnTo>
                  <a:pt x="1429" y="226"/>
                </a:lnTo>
                <a:lnTo>
                  <a:pt x="1372" y="916"/>
                </a:lnTo>
                <a:lnTo>
                  <a:pt x="658" y="1077"/>
                </a:lnTo>
                <a:lnTo>
                  <a:pt x="810" y="899"/>
                </a:lnTo>
                <a:lnTo>
                  <a:pt x="776" y="871"/>
                </a:lnTo>
                <a:lnTo>
                  <a:pt x="740" y="844"/>
                </a:lnTo>
                <a:lnTo>
                  <a:pt x="699" y="818"/>
                </a:lnTo>
                <a:lnTo>
                  <a:pt x="654" y="790"/>
                </a:lnTo>
                <a:lnTo>
                  <a:pt x="615" y="769"/>
                </a:lnTo>
                <a:lnTo>
                  <a:pt x="573" y="750"/>
                </a:lnTo>
                <a:lnTo>
                  <a:pt x="533" y="730"/>
                </a:lnTo>
                <a:lnTo>
                  <a:pt x="495" y="716"/>
                </a:lnTo>
                <a:lnTo>
                  <a:pt x="454" y="704"/>
                </a:lnTo>
                <a:lnTo>
                  <a:pt x="411" y="690"/>
                </a:lnTo>
                <a:lnTo>
                  <a:pt x="370" y="680"/>
                </a:lnTo>
                <a:lnTo>
                  <a:pt x="329" y="671"/>
                </a:lnTo>
                <a:lnTo>
                  <a:pt x="293" y="662"/>
                </a:lnTo>
                <a:lnTo>
                  <a:pt x="247" y="657"/>
                </a:lnTo>
                <a:lnTo>
                  <a:pt x="203" y="652"/>
                </a:lnTo>
                <a:lnTo>
                  <a:pt x="174" y="653"/>
                </a:lnTo>
                <a:lnTo>
                  <a:pt x="142" y="650"/>
                </a:lnTo>
                <a:lnTo>
                  <a:pt x="0" y="35"/>
                </a:lnTo>
                <a:close/>
              </a:path>
            </a:pathLst>
          </a:custGeom>
          <a:solidFill>
            <a:srgbClr val="9933FF"/>
          </a:solidFill>
          <a:ln w="22225">
            <a:solidFill>
              <a:srgbClr val="000000"/>
            </a:solidFill>
            <a:prstDash val="solid"/>
            <a:round/>
            <a:headEnd/>
            <a:tailEnd/>
          </a:ln>
        </p:spPr>
        <p:txBody>
          <a:bodyPr/>
          <a:lstStyle/>
          <a:p>
            <a:endParaRPr lang="en-US"/>
          </a:p>
        </p:txBody>
      </p:sp>
      <p:sp>
        <p:nvSpPr>
          <p:cNvPr id="5125" name="Text Box 1028"/>
          <p:cNvSpPr txBox="1">
            <a:spLocks noChangeArrowheads="1"/>
          </p:cNvSpPr>
          <p:nvPr/>
        </p:nvSpPr>
        <p:spPr bwMode="auto">
          <a:xfrm>
            <a:off x="203200" y="0"/>
            <a:ext cx="894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eaLnBrk="1" hangingPunct="1">
              <a:spcBef>
                <a:spcPct val="0"/>
              </a:spcBef>
              <a:buNone/>
            </a:pPr>
            <a:r>
              <a:rPr lang="en-US" altLang="en-US" sz="4400" b="1" dirty="0">
                <a:solidFill>
                  <a:srgbClr val="FFFF00"/>
                </a:solidFill>
                <a:latin typeface="Arial Narrow" pitchFamily="34" charset="0"/>
              </a:rPr>
              <a:t>The Public Assistance Process </a:t>
            </a:r>
            <a:endParaRPr lang="en-US" altLang="en-US" sz="2800" b="1" dirty="0">
              <a:solidFill>
                <a:srgbClr val="FFFF00"/>
              </a:solidFill>
              <a:latin typeface="Arial Narrow" pitchFamily="34" charset="0"/>
            </a:endParaRPr>
          </a:p>
          <a:p>
            <a:pPr lvl="0" eaLnBrk="1" hangingPunct="1">
              <a:spcBef>
                <a:spcPct val="0"/>
              </a:spcBef>
              <a:buNone/>
            </a:pPr>
            <a:r>
              <a:rPr lang="en-US" altLang="en-US" sz="2800" b="1" dirty="0">
                <a:solidFill>
                  <a:srgbClr val="FFFF00"/>
                </a:solidFill>
                <a:latin typeface="Arial Narrow" pitchFamily="34" charset="0"/>
              </a:rPr>
              <a:t>                         (New Model)</a:t>
            </a:r>
          </a:p>
        </p:txBody>
      </p:sp>
      <p:sp>
        <p:nvSpPr>
          <p:cNvPr id="5126" name="Freeform 1029"/>
          <p:cNvSpPr>
            <a:spLocks/>
          </p:cNvSpPr>
          <p:nvPr/>
        </p:nvSpPr>
        <p:spPr bwMode="auto">
          <a:xfrm>
            <a:off x="520700" y="1030288"/>
            <a:ext cx="2284413" cy="2108200"/>
          </a:xfrm>
          <a:custGeom>
            <a:avLst/>
            <a:gdLst>
              <a:gd name="T0" fmla="*/ 2147483647 w 1439"/>
              <a:gd name="T1" fmla="*/ 2147483647 h 1328"/>
              <a:gd name="T2" fmla="*/ 2147483647 w 1439"/>
              <a:gd name="T3" fmla="*/ 2147483647 h 1328"/>
              <a:gd name="T4" fmla="*/ 2147483647 w 1439"/>
              <a:gd name="T5" fmla="*/ 2147483647 h 1328"/>
              <a:gd name="T6" fmla="*/ 2147483647 w 1439"/>
              <a:gd name="T7" fmla="*/ 2147483647 h 1328"/>
              <a:gd name="T8" fmla="*/ 2147483647 w 1439"/>
              <a:gd name="T9" fmla="*/ 2147483647 h 1328"/>
              <a:gd name="T10" fmla="*/ 2147483647 w 1439"/>
              <a:gd name="T11" fmla="*/ 2147483647 h 1328"/>
              <a:gd name="T12" fmla="*/ 2147483647 w 1439"/>
              <a:gd name="T13" fmla="*/ 2147483647 h 1328"/>
              <a:gd name="T14" fmla="*/ 2147483647 w 1439"/>
              <a:gd name="T15" fmla="*/ 2147483647 h 1328"/>
              <a:gd name="T16" fmla="*/ 2147483647 w 1439"/>
              <a:gd name="T17" fmla="*/ 2147483647 h 1328"/>
              <a:gd name="T18" fmla="*/ 2147483647 w 1439"/>
              <a:gd name="T19" fmla="*/ 2147483647 h 1328"/>
              <a:gd name="T20" fmla="*/ 2147483647 w 1439"/>
              <a:gd name="T21" fmla="*/ 2147483647 h 1328"/>
              <a:gd name="T22" fmla="*/ 2147483647 w 1439"/>
              <a:gd name="T23" fmla="*/ 2147483647 h 1328"/>
              <a:gd name="T24" fmla="*/ 2147483647 w 1439"/>
              <a:gd name="T25" fmla="*/ 2147483647 h 1328"/>
              <a:gd name="T26" fmla="*/ 2147483647 w 1439"/>
              <a:gd name="T27" fmla="*/ 2147483647 h 1328"/>
              <a:gd name="T28" fmla="*/ 2147483647 w 1439"/>
              <a:gd name="T29" fmla="*/ 2147483647 h 1328"/>
              <a:gd name="T30" fmla="*/ 2147483647 w 1439"/>
              <a:gd name="T31" fmla="*/ 2147483647 h 1328"/>
              <a:gd name="T32" fmla="*/ 2147483647 w 1439"/>
              <a:gd name="T33" fmla="*/ 2147483647 h 1328"/>
              <a:gd name="T34" fmla="*/ 2147483647 w 1439"/>
              <a:gd name="T35" fmla="*/ 2147483647 h 1328"/>
              <a:gd name="T36" fmla="*/ 2147483647 w 1439"/>
              <a:gd name="T37" fmla="*/ 2147483647 h 1328"/>
              <a:gd name="T38" fmla="*/ 0 w 1439"/>
              <a:gd name="T39" fmla="*/ 2147483647 h 1328"/>
              <a:gd name="T40" fmla="*/ 2147483647 w 1439"/>
              <a:gd name="T41" fmla="*/ 2147483647 h 1328"/>
              <a:gd name="T42" fmla="*/ 2147483647 w 1439"/>
              <a:gd name="T43" fmla="*/ 2147483647 h 1328"/>
              <a:gd name="T44" fmla="*/ 2147483647 w 1439"/>
              <a:gd name="T45" fmla="*/ 2147483647 h 1328"/>
              <a:gd name="T46" fmla="*/ 2147483647 w 1439"/>
              <a:gd name="T47" fmla="*/ 2147483647 h 1328"/>
              <a:gd name="T48" fmla="*/ 2147483647 w 1439"/>
              <a:gd name="T49" fmla="*/ 2147483647 h 1328"/>
              <a:gd name="T50" fmla="*/ 2147483647 w 1439"/>
              <a:gd name="T51" fmla="*/ 2147483647 h 1328"/>
              <a:gd name="T52" fmla="*/ 2147483647 w 1439"/>
              <a:gd name="T53" fmla="*/ 2147483647 h 1328"/>
              <a:gd name="T54" fmla="*/ 2147483647 w 1439"/>
              <a:gd name="T55" fmla="*/ 2147483647 h 1328"/>
              <a:gd name="T56" fmla="*/ 2147483647 w 1439"/>
              <a:gd name="T57" fmla="*/ 2147483647 h 1328"/>
              <a:gd name="T58" fmla="*/ 2147483647 w 1439"/>
              <a:gd name="T59" fmla="*/ 2147483647 h 1328"/>
              <a:gd name="T60" fmla="*/ 2147483647 w 1439"/>
              <a:gd name="T61" fmla="*/ 2147483647 h 1328"/>
              <a:gd name="T62" fmla="*/ 2147483647 w 1439"/>
              <a:gd name="T63" fmla="*/ 2147483647 h 1328"/>
              <a:gd name="T64" fmla="*/ 2147483647 w 1439"/>
              <a:gd name="T65" fmla="*/ 2147483647 h 1328"/>
              <a:gd name="T66" fmla="*/ 2147483647 w 1439"/>
              <a:gd name="T67" fmla="*/ 2147483647 h 1328"/>
              <a:gd name="T68" fmla="*/ 2147483647 w 1439"/>
              <a:gd name="T69" fmla="*/ 2147483647 h 1328"/>
              <a:gd name="T70" fmla="*/ 2147483647 w 1439"/>
              <a:gd name="T71" fmla="*/ 2147483647 h 1328"/>
              <a:gd name="T72" fmla="*/ 2147483647 w 1439"/>
              <a:gd name="T73" fmla="*/ 2147483647 h 1328"/>
              <a:gd name="T74" fmla="*/ 2147483647 w 1439"/>
              <a:gd name="T75" fmla="*/ 2147483647 h 1328"/>
              <a:gd name="T76" fmla="*/ 2147483647 w 1439"/>
              <a:gd name="T77" fmla="*/ 2147483647 h 1328"/>
              <a:gd name="T78" fmla="*/ 2147483647 w 1439"/>
              <a:gd name="T79" fmla="*/ 2147483647 h 1328"/>
              <a:gd name="T80" fmla="*/ 2147483647 w 1439"/>
              <a:gd name="T81" fmla="*/ 2147483647 h 1328"/>
              <a:gd name="T82" fmla="*/ 2147483647 w 1439"/>
              <a:gd name="T83" fmla="*/ 2147483647 h 1328"/>
              <a:gd name="T84" fmla="*/ 2147483647 w 1439"/>
              <a:gd name="T85" fmla="*/ 2147483647 h 1328"/>
              <a:gd name="T86" fmla="*/ 2147483647 w 1439"/>
              <a:gd name="T87" fmla="*/ 2147483647 h 1328"/>
              <a:gd name="T88" fmla="*/ 2147483647 w 1439"/>
              <a:gd name="T89" fmla="*/ 2147483647 h 1328"/>
              <a:gd name="T90" fmla="*/ 2147483647 w 1439"/>
              <a:gd name="T91" fmla="*/ 2147483647 h 1328"/>
              <a:gd name="T92" fmla="*/ 2147483647 w 1439"/>
              <a:gd name="T93" fmla="*/ 2147483647 h 1328"/>
              <a:gd name="T94" fmla="*/ 2147483647 w 1439"/>
              <a:gd name="T95" fmla="*/ 2147483647 h 1328"/>
              <a:gd name="T96" fmla="*/ 2147483647 w 1439"/>
              <a:gd name="T97" fmla="*/ 2147483647 h 1328"/>
              <a:gd name="T98" fmla="*/ 2147483647 w 1439"/>
              <a:gd name="T99" fmla="*/ 2147483647 h 1328"/>
              <a:gd name="T100" fmla="*/ 2147483647 w 1439"/>
              <a:gd name="T101" fmla="*/ 2147483647 h 1328"/>
              <a:gd name="T102" fmla="*/ 2147483647 w 1439"/>
              <a:gd name="T103" fmla="*/ 2147483647 h 1328"/>
              <a:gd name="T104" fmla="*/ 2147483647 w 1439"/>
              <a:gd name="T105" fmla="*/ 2147483647 h 1328"/>
              <a:gd name="T106" fmla="*/ 2147483647 w 1439"/>
              <a:gd name="T107" fmla="*/ 2147483647 h 1328"/>
              <a:gd name="T108" fmla="*/ 2147483647 w 1439"/>
              <a:gd name="T109" fmla="*/ 0 h 1328"/>
              <a:gd name="T110" fmla="*/ 2147483647 w 1439"/>
              <a:gd name="T111" fmla="*/ 2147483647 h 1328"/>
              <a:gd name="T112" fmla="*/ 2147483647 w 1439"/>
              <a:gd name="T113" fmla="*/ 2147483647 h 1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39"/>
              <a:gd name="T172" fmla="*/ 0 h 1328"/>
              <a:gd name="T173" fmla="*/ 1439 w 1439"/>
              <a:gd name="T174" fmla="*/ 1328 h 1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39" h="1328">
                <a:moveTo>
                  <a:pt x="1318" y="1185"/>
                </a:moveTo>
                <a:lnTo>
                  <a:pt x="1191" y="885"/>
                </a:lnTo>
                <a:lnTo>
                  <a:pt x="1163" y="896"/>
                </a:lnTo>
                <a:lnTo>
                  <a:pt x="1138" y="911"/>
                </a:lnTo>
                <a:lnTo>
                  <a:pt x="1111" y="925"/>
                </a:lnTo>
                <a:lnTo>
                  <a:pt x="1084" y="942"/>
                </a:lnTo>
                <a:lnTo>
                  <a:pt x="1050" y="965"/>
                </a:lnTo>
                <a:lnTo>
                  <a:pt x="1023" y="984"/>
                </a:lnTo>
                <a:lnTo>
                  <a:pt x="993" y="1007"/>
                </a:lnTo>
                <a:lnTo>
                  <a:pt x="963" y="1033"/>
                </a:lnTo>
                <a:lnTo>
                  <a:pt x="931" y="1059"/>
                </a:lnTo>
                <a:lnTo>
                  <a:pt x="878" y="1112"/>
                </a:lnTo>
                <a:lnTo>
                  <a:pt x="852" y="1140"/>
                </a:lnTo>
                <a:lnTo>
                  <a:pt x="828" y="1168"/>
                </a:lnTo>
                <a:lnTo>
                  <a:pt x="806" y="1197"/>
                </a:lnTo>
                <a:lnTo>
                  <a:pt x="784" y="1228"/>
                </a:lnTo>
                <a:lnTo>
                  <a:pt x="765" y="1257"/>
                </a:lnTo>
                <a:lnTo>
                  <a:pt x="741" y="1292"/>
                </a:lnTo>
                <a:lnTo>
                  <a:pt x="724" y="1328"/>
                </a:lnTo>
                <a:lnTo>
                  <a:pt x="0" y="1311"/>
                </a:lnTo>
                <a:lnTo>
                  <a:pt x="86" y="1146"/>
                </a:lnTo>
                <a:lnTo>
                  <a:pt x="99" y="1114"/>
                </a:lnTo>
                <a:lnTo>
                  <a:pt x="113" y="1087"/>
                </a:lnTo>
                <a:lnTo>
                  <a:pt x="129" y="1056"/>
                </a:lnTo>
                <a:lnTo>
                  <a:pt x="142" y="1030"/>
                </a:lnTo>
                <a:lnTo>
                  <a:pt x="157" y="1001"/>
                </a:lnTo>
                <a:lnTo>
                  <a:pt x="173" y="975"/>
                </a:lnTo>
                <a:lnTo>
                  <a:pt x="188" y="950"/>
                </a:lnTo>
                <a:lnTo>
                  <a:pt x="204" y="925"/>
                </a:lnTo>
                <a:lnTo>
                  <a:pt x="222" y="894"/>
                </a:lnTo>
                <a:lnTo>
                  <a:pt x="244" y="865"/>
                </a:lnTo>
                <a:lnTo>
                  <a:pt x="262" y="836"/>
                </a:lnTo>
                <a:lnTo>
                  <a:pt x="281" y="808"/>
                </a:lnTo>
                <a:lnTo>
                  <a:pt x="305" y="778"/>
                </a:lnTo>
                <a:lnTo>
                  <a:pt x="329" y="750"/>
                </a:lnTo>
                <a:lnTo>
                  <a:pt x="356" y="718"/>
                </a:lnTo>
                <a:lnTo>
                  <a:pt x="382" y="687"/>
                </a:lnTo>
                <a:lnTo>
                  <a:pt x="409" y="660"/>
                </a:lnTo>
                <a:lnTo>
                  <a:pt x="439" y="630"/>
                </a:lnTo>
                <a:lnTo>
                  <a:pt x="476" y="593"/>
                </a:lnTo>
                <a:lnTo>
                  <a:pt x="511" y="561"/>
                </a:lnTo>
                <a:lnTo>
                  <a:pt x="533" y="540"/>
                </a:lnTo>
                <a:lnTo>
                  <a:pt x="564" y="515"/>
                </a:lnTo>
                <a:lnTo>
                  <a:pt x="591" y="492"/>
                </a:lnTo>
                <a:lnTo>
                  <a:pt x="626" y="466"/>
                </a:lnTo>
                <a:lnTo>
                  <a:pt x="658" y="443"/>
                </a:lnTo>
                <a:lnTo>
                  <a:pt x="687" y="424"/>
                </a:lnTo>
                <a:lnTo>
                  <a:pt x="724" y="399"/>
                </a:lnTo>
                <a:lnTo>
                  <a:pt x="755" y="380"/>
                </a:lnTo>
                <a:lnTo>
                  <a:pt x="790" y="358"/>
                </a:lnTo>
                <a:lnTo>
                  <a:pt x="822" y="340"/>
                </a:lnTo>
                <a:lnTo>
                  <a:pt x="858" y="321"/>
                </a:lnTo>
                <a:lnTo>
                  <a:pt x="893" y="303"/>
                </a:lnTo>
                <a:lnTo>
                  <a:pt x="939" y="283"/>
                </a:lnTo>
                <a:lnTo>
                  <a:pt x="823" y="0"/>
                </a:lnTo>
                <a:lnTo>
                  <a:pt x="1439" y="430"/>
                </a:lnTo>
                <a:lnTo>
                  <a:pt x="1318" y="1185"/>
                </a:lnTo>
                <a:close/>
              </a:path>
            </a:pathLst>
          </a:custGeom>
          <a:solidFill>
            <a:srgbClr val="0066FF"/>
          </a:solidFill>
          <a:ln w="22225">
            <a:solidFill>
              <a:srgbClr val="000000"/>
            </a:solidFill>
            <a:prstDash val="solid"/>
            <a:round/>
            <a:headEnd/>
            <a:tailEnd/>
          </a:ln>
        </p:spPr>
        <p:txBody>
          <a:bodyPr/>
          <a:lstStyle/>
          <a:p>
            <a:endParaRPr lang="en-US"/>
          </a:p>
        </p:txBody>
      </p:sp>
      <p:sp>
        <p:nvSpPr>
          <p:cNvPr id="5127" name="Freeform 1030"/>
          <p:cNvSpPr>
            <a:spLocks/>
          </p:cNvSpPr>
          <p:nvPr/>
        </p:nvSpPr>
        <p:spPr bwMode="auto">
          <a:xfrm>
            <a:off x="153988" y="2806700"/>
            <a:ext cx="2111375" cy="2436813"/>
          </a:xfrm>
          <a:custGeom>
            <a:avLst/>
            <a:gdLst>
              <a:gd name="T0" fmla="*/ 2147483647 w 1298"/>
              <a:gd name="T1" fmla="*/ 2147483647 h 1569"/>
              <a:gd name="T2" fmla="*/ 2147483647 w 1298"/>
              <a:gd name="T3" fmla="*/ 2147483647 h 1569"/>
              <a:gd name="T4" fmla="*/ 2147483647 w 1298"/>
              <a:gd name="T5" fmla="*/ 2147483647 h 1569"/>
              <a:gd name="T6" fmla="*/ 2147483647 w 1298"/>
              <a:gd name="T7" fmla="*/ 2147483647 h 1569"/>
              <a:gd name="T8" fmla="*/ 2147483647 w 1298"/>
              <a:gd name="T9" fmla="*/ 2147483647 h 1569"/>
              <a:gd name="T10" fmla="*/ 2147483647 w 1298"/>
              <a:gd name="T11" fmla="*/ 2147483647 h 1569"/>
              <a:gd name="T12" fmla="*/ 2147483647 w 1298"/>
              <a:gd name="T13" fmla="*/ 2147483647 h 1569"/>
              <a:gd name="T14" fmla="*/ 2147483647 w 1298"/>
              <a:gd name="T15" fmla="*/ 2147483647 h 1569"/>
              <a:gd name="T16" fmla="*/ 2147483647 w 1298"/>
              <a:gd name="T17" fmla="*/ 2147483647 h 1569"/>
              <a:gd name="T18" fmla="*/ 2147483647 w 1298"/>
              <a:gd name="T19" fmla="*/ 2147483647 h 1569"/>
              <a:gd name="T20" fmla="*/ 2147483647 w 1298"/>
              <a:gd name="T21" fmla="*/ 2147483647 h 1569"/>
              <a:gd name="T22" fmla="*/ 2147483647 w 1298"/>
              <a:gd name="T23" fmla="*/ 2147483647 h 1569"/>
              <a:gd name="T24" fmla="*/ 2147483647 w 1298"/>
              <a:gd name="T25" fmla="*/ 2147483647 h 1569"/>
              <a:gd name="T26" fmla="*/ 2147483647 w 1298"/>
              <a:gd name="T27" fmla="*/ 2147483647 h 1569"/>
              <a:gd name="T28" fmla="*/ 2147483647 w 1298"/>
              <a:gd name="T29" fmla="*/ 2147483647 h 1569"/>
              <a:gd name="T30" fmla="*/ 2147483647 w 1298"/>
              <a:gd name="T31" fmla="*/ 2147483647 h 1569"/>
              <a:gd name="T32" fmla="*/ 2147483647 w 1298"/>
              <a:gd name="T33" fmla="*/ 2147483647 h 1569"/>
              <a:gd name="T34" fmla="*/ 2147483647 w 1298"/>
              <a:gd name="T35" fmla="*/ 2147483647 h 1569"/>
              <a:gd name="T36" fmla="*/ 2147483647 w 1298"/>
              <a:gd name="T37" fmla="*/ 2147483647 h 1569"/>
              <a:gd name="T38" fmla="*/ 2147483647 w 1298"/>
              <a:gd name="T39" fmla="*/ 2147483647 h 1569"/>
              <a:gd name="T40" fmla="*/ 2147483647 w 1298"/>
              <a:gd name="T41" fmla="*/ 2147483647 h 1569"/>
              <a:gd name="T42" fmla="*/ 2147483647 w 1298"/>
              <a:gd name="T43" fmla="*/ 2147483647 h 1569"/>
              <a:gd name="T44" fmla="*/ 2147483647 w 1298"/>
              <a:gd name="T45" fmla="*/ 2147483647 h 1569"/>
              <a:gd name="T46" fmla="*/ 2147483647 w 1298"/>
              <a:gd name="T47" fmla="*/ 2147483647 h 1569"/>
              <a:gd name="T48" fmla="*/ 2147483647 w 1298"/>
              <a:gd name="T49" fmla="*/ 2147483647 h 1569"/>
              <a:gd name="T50" fmla="*/ 2147483647 w 1298"/>
              <a:gd name="T51" fmla="*/ 2147483647 h 1569"/>
              <a:gd name="T52" fmla="*/ 2147483647 w 1298"/>
              <a:gd name="T53" fmla="*/ 2147483647 h 1569"/>
              <a:gd name="T54" fmla="*/ 2147483647 w 1298"/>
              <a:gd name="T55" fmla="*/ 2147483647 h 1569"/>
              <a:gd name="T56" fmla="*/ 2147483647 w 1298"/>
              <a:gd name="T57" fmla="*/ 2147483647 h 1569"/>
              <a:gd name="T58" fmla="*/ 2147483647 w 1298"/>
              <a:gd name="T59" fmla="*/ 2147483647 h 1569"/>
              <a:gd name="T60" fmla="*/ 2147483647 w 1298"/>
              <a:gd name="T61" fmla="*/ 2147483647 h 1569"/>
              <a:gd name="T62" fmla="*/ 2147483647 w 1298"/>
              <a:gd name="T63" fmla="*/ 2147483647 h 1569"/>
              <a:gd name="T64" fmla="*/ 2147483647 w 1298"/>
              <a:gd name="T65" fmla="*/ 2147483647 h 1569"/>
              <a:gd name="T66" fmla="*/ 2147483647 w 1298"/>
              <a:gd name="T67" fmla="*/ 2147483647 h 1569"/>
              <a:gd name="T68" fmla="*/ 2147483647 w 1298"/>
              <a:gd name="T69" fmla="*/ 2147483647 h 1569"/>
              <a:gd name="T70" fmla="*/ 2147483647 w 1298"/>
              <a:gd name="T71" fmla="*/ 2147483647 h 1569"/>
              <a:gd name="T72" fmla="*/ 2147483647 w 1298"/>
              <a:gd name="T73" fmla="*/ 2147483647 h 1569"/>
              <a:gd name="T74" fmla="*/ 2147483647 w 1298"/>
              <a:gd name="T75" fmla="*/ 2147483647 h 1569"/>
              <a:gd name="T76" fmla="*/ 2147483647 w 1298"/>
              <a:gd name="T77" fmla="*/ 2147483647 h 1569"/>
              <a:gd name="T78" fmla="*/ 2147483647 w 1298"/>
              <a:gd name="T79" fmla="*/ 2147483647 h 1569"/>
              <a:gd name="T80" fmla="*/ 2147483647 w 1298"/>
              <a:gd name="T81" fmla="*/ 2147483647 h 1569"/>
              <a:gd name="T82" fmla="*/ 2147483647 w 1298"/>
              <a:gd name="T83" fmla="*/ 2147483647 h 1569"/>
              <a:gd name="T84" fmla="*/ 2147483647 w 1298"/>
              <a:gd name="T85" fmla="*/ 2147483647 h 1569"/>
              <a:gd name="T86" fmla="*/ 2147483647 w 1298"/>
              <a:gd name="T87" fmla="*/ 2147483647 h 1569"/>
              <a:gd name="T88" fmla="*/ 2147483647 w 1298"/>
              <a:gd name="T89" fmla="*/ 2147483647 h 1569"/>
              <a:gd name="T90" fmla="*/ 2147483647 w 1298"/>
              <a:gd name="T91" fmla="*/ 2147483647 h 1569"/>
              <a:gd name="T92" fmla="*/ 2147483647 w 1298"/>
              <a:gd name="T93" fmla="*/ 2147483647 h 1569"/>
              <a:gd name="T94" fmla="*/ 2147483647 w 1298"/>
              <a:gd name="T95" fmla="*/ 2147483647 h 1569"/>
              <a:gd name="T96" fmla="*/ 2147483647 w 1298"/>
              <a:gd name="T97" fmla="*/ 2147483647 h 1569"/>
              <a:gd name="T98" fmla="*/ 2147483647 w 1298"/>
              <a:gd name="T99" fmla="*/ 2147483647 h 1569"/>
              <a:gd name="T100" fmla="*/ 2147483647 w 1298"/>
              <a:gd name="T101" fmla="*/ 2147483647 h 1569"/>
              <a:gd name="T102" fmla="*/ 2147483647 w 1298"/>
              <a:gd name="T103" fmla="*/ 2147483647 h 1569"/>
              <a:gd name="T104" fmla="*/ 2147483647 w 1298"/>
              <a:gd name="T105" fmla="*/ 2147483647 h 1569"/>
              <a:gd name="T106" fmla="*/ 2147483647 w 1298"/>
              <a:gd name="T107" fmla="*/ 2147483647 h 1569"/>
              <a:gd name="T108" fmla="*/ 0 w 1298"/>
              <a:gd name="T109" fmla="*/ 2147483647 h 1569"/>
              <a:gd name="T110" fmla="*/ 2147483647 w 1298"/>
              <a:gd name="T111" fmla="*/ 0 h 1569"/>
              <a:gd name="T112" fmla="*/ 2147483647 w 1298"/>
              <a:gd name="T113" fmla="*/ 2147483647 h 1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98"/>
              <a:gd name="T172" fmla="*/ 0 h 1569"/>
              <a:gd name="T173" fmla="*/ 1298 w 1298"/>
              <a:gd name="T174" fmla="*/ 1569 h 1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98" h="1569">
                <a:moveTo>
                  <a:pt x="1298" y="506"/>
                </a:moveTo>
                <a:lnTo>
                  <a:pt x="969" y="454"/>
                </a:lnTo>
                <a:lnTo>
                  <a:pt x="963" y="484"/>
                </a:lnTo>
                <a:lnTo>
                  <a:pt x="962" y="513"/>
                </a:lnTo>
                <a:lnTo>
                  <a:pt x="959" y="544"/>
                </a:lnTo>
                <a:lnTo>
                  <a:pt x="959" y="575"/>
                </a:lnTo>
                <a:lnTo>
                  <a:pt x="960" y="616"/>
                </a:lnTo>
                <a:lnTo>
                  <a:pt x="962" y="651"/>
                </a:lnTo>
                <a:lnTo>
                  <a:pt x="964" y="688"/>
                </a:lnTo>
                <a:lnTo>
                  <a:pt x="970" y="728"/>
                </a:lnTo>
                <a:lnTo>
                  <a:pt x="976" y="769"/>
                </a:lnTo>
                <a:lnTo>
                  <a:pt x="992" y="843"/>
                </a:lnTo>
                <a:lnTo>
                  <a:pt x="1003" y="879"/>
                </a:lnTo>
                <a:lnTo>
                  <a:pt x="1013" y="915"/>
                </a:lnTo>
                <a:lnTo>
                  <a:pt x="1026" y="949"/>
                </a:lnTo>
                <a:lnTo>
                  <a:pt x="1042" y="983"/>
                </a:lnTo>
                <a:lnTo>
                  <a:pt x="1056" y="1016"/>
                </a:lnTo>
                <a:lnTo>
                  <a:pt x="1073" y="1055"/>
                </a:lnTo>
                <a:lnTo>
                  <a:pt x="1159" y="1194"/>
                </a:lnTo>
                <a:lnTo>
                  <a:pt x="606" y="1569"/>
                </a:lnTo>
                <a:lnTo>
                  <a:pt x="586" y="1537"/>
                </a:lnTo>
                <a:lnTo>
                  <a:pt x="565" y="1509"/>
                </a:lnTo>
                <a:lnTo>
                  <a:pt x="549" y="1482"/>
                </a:lnTo>
                <a:lnTo>
                  <a:pt x="532" y="1452"/>
                </a:lnTo>
                <a:lnTo>
                  <a:pt x="517" y="1427"/>
                </a:lnTo>
                <a:lnTo>
                  <a:pt x="499" y="1399"/>
                </a:lnTo>
                <a:lnTo>
                  <a:pt x="486" y="1371"/>
                </a:lnTo>
                <a:lnTo>
                  <a:pt x="473" y="1345"/>
                </a:lnTo>
                <a:lnTo>
                  <a:pt x="460" y="1319"/>
                </a:lnTo>
                <a:lnTo>
                  <a:pt x="443" y="1286"/>
                </a:lnTo>
                <a:lnTo>
                  <a:pt x="429" y="1252"/>
                </a:lnTo>
                <a:lnTo>
                  <a:pt x="415" y="1221"/>
                </a:lnTo>
                <a:lnTo>
                  <a:pt x="401" y="1191"/>
                </a:lnTo>
                <a:lnTo>
                  <a:pt x="388" y="1154"/>
                </a:lnTo>
                <a:lnTo>
                  <a:pt x="377" y="1118"/>
                </a:lnTo>
                <a:lnTo>
                  <a:pt x="364" y="1078"/>
                </a:lnTo>
                <a:lnTo>
                  <a:pt x="352" y="1040"/>
                </a:lnTo>
                <a:lnTo>
                  <a:pt x="343" y="1002"/>
                </a:lnTo>
                <a:lnTo>
                  <a:pt x="334" y="961"/>
                </a:lnTo>
                <a:lnTo>
                  <a:pt x="322" y="909"/>
                </a:lnTo>
                <a:lnTo>
                  <a:pt x="314" y="863"/>
                </a:lnTo>
                <a:lnTo>
                  <a:pt x="308" y="832"/>
                </a:lnTo>
                <a:lnTo>
                  <a:pt x="303" y="793"/>
                </a:lnTo>
                <a:lnTo>
                  <a:pt x="298" y="756"/>
                </a:lnTo>
                <a:lnTo>
                  <a:pt x="294" y="713"/>
                </a:lnTo>
                <a:lnTo>
                  <a:pt x="293" y="674"/>
                </a:lnTo>
                <a:lnTo>
                  <a:pt x="292" y="639"/>
                </a:lnTo>
                <a:lnTo>
                  <a:pt x="291" y="594"/>
                </a:lnTo>
                <a:lnTo>
                  <a:pt x="292" y="557"/>
                </a:lnTo>
                <a:lnTo>
                  <a:pt x="291" y="515"/>
                </a:lnTo>
                <a:lnTo>
                  <a:pt x="293" y="479"/>
                </a:lnTo>
                <a:lnTo>
                  <a:pt x="298" y="439"/>
                </a:lnTo>
                <a:lnTo>
                  <a:pt x="301" y="399"/>
                </a:lnTo>
                <a:lnTo>
                  <a:pt x="309" y="348"/>
                </a:lnTo>
                <a:lnTo>
                  <a:pt x="0" y="297"/>
                </a:lnTo>
                <a:lnTo>
                  <a:pt x="712" y="0"/>
                </a:lnTo>
                <a:lnTo>
                  <a:pt x="1298" y="506"/>
                </a:lnTo>
                <a:close/>
              </a:path>
            </a:pathLst>
          </a:custGeom>
          <a:solidFill>
            <a:srgbClr val="0099CC"/>
          </a:solidFill>
          <a:ln w="22225">
            <a:solidFill>
              <a:srgbClr val="000000"/>
            </a:solidFill>
            <a:prstDash val="solid"/>
            <a:round/>
            <a:headEnd/>
            <a:tailEnd/>
          </a:ln>
        </p:spPr>
        <p:txBody>
          <a:bodyPr/>
          <a:lstStyle/>
          <a:p>
            <a:endParaRPr lang="en-US"/>
          </a:p>
        </p:txBody>
      </p:sp>
      <p:sp>
        <p:nvSpPr>
          <p:cNvPr id="5128" name="Freeform 1031"/>
          <p:cNvSpPr>
            <a:spLocks/>
          </p:cNvSpPr>
          <p:nvPr/>
        </p:nvSpPr>
        <p:spPr bwMode="auto">
          <a:xfrm>
            <a:off x="979488" y="4392613"/>
            <a:ext cx="2436812" cy="1974850"/>
          </a:xfrm>
          <a:custGeom>
            <a:avLst/>
            <a:gdLst>
              <a:gd name="T0" fmla="*/ 2147483647 w 1519"/>
              <a:gd name="T1" fmla="*/ 2147483647 h 1188"/>
              <a:gd name="T2" fmla="*/ 2147483647 w 1519"/>
              <a:gd name="T3" fmla="*/ 2147483647 h 1188"/>
              <a:gd name="T4" fmla="*/ 2147483647 w 1519"/>
              <a:gd name="T5" fmla="*/ 2147483647 h 1188"/>
              <a:gd name="T6" fmla="*/ 2147483647 w 1519"/>
              <a:gd name="T7" fmla="*/ 2147483647 h 1188"/>
              <a:gd name="T8" fmla="*/ 2147483647 w 1519"/>
              <a:gd name="T9" fmla="*/ 2147483647 h 1188"/>
              <a:gd name="T10" fmla="*/ 2147483647 w 1519"/>
              <a:gd name="T11" fmla="*/ 2147483647 h 1188"/>
              <a:gd name="T12" fmla="*/ 2147483647 w 1519"/>
              <a:gd name="T13" fmla="*/ 2147483647 h 1188"/>
              <a:gd name="T14" fmla="*/ 2147483647 w 1519"/>
              <a:gd name="T15" fmla="*/ 2147483647 h 1188"/>
              <a:gd name="T16" fmla="*/ 2147483647 w 1519"/>
              <a:gd name="T17" fmla="*/ 2147483647 h 1188"/>
              <a:gd name="T18" fmla="*/ 2147483647 w 1519"/>
              <a:gd name="T19" fmla="*/ 2147483647 h 1188"/>
              <a:gd name="T20" fmla="*/ 2147483647 w 1519"/>
              <a:gd name="T21" fmla="*/ 2147483647 h 1188"/>
              <a:gd name="T22" fmla="*/ 2147483647 w 1519"/>
              <a:gd name="T23" fmla="*/ 2147483647 h 1188"/>
              <a:gd name="T24" fmla="*/ 2147483647 w 1519"/>
              <a:gd name="T25" fmla="*/ 2147483647 h 1188"/>
              <a:gd name="T26" fmla="*/ 2147483647 w 1519"/>
              <a:gd name="T27" fmla="*/ 2147483647 h 1188"/>
              <a:gd name="T28" fmla="*/ 2147483647 w 1519"/>
              <a:gd name="T29" fmla="*/ 2147483647 h 1188"/>
              <a:gd name="T30" fmla="*/ 2147483647 w 1519"/>
              <a:gd name="T31" fmla="*/ 2147483647 h 1188"/>
              <a:gd name="T32" fmla="*/ 2147483647 w 1519"/>
              <a:gd name="T33" fmla="*/ 2147483647 h 1188"/>
              <a:gd name="T34" fmla="*/ 2147483647 w 1519"/>
              <a:gd name="T35" fmla="*/ 2147483647 h 1188"/>
              <a:gd name="T36" fmla="*/ 2147483647 w 1519"/>
              <a:gd name="T37" fmla="*/ 2147483647 h 1188"/>
              <a:gd name="T38" fmla="*/ 2147483647 w 1519"/>
              <a:gd name="T39" fmla="*/ 2147483647 h 1188"/>
              <a:gd name="T40" fmla="*/ 2147483647 w 1519"/>
              <a:gd name="T41" fmla="*/ 2147483647 h 1188"/>
              <a:gd name="T42" fmla="*/ 2147483647 w 1519"/>
              <a:gd name="T43" fmla="*/ 2147483647 h 1188"/>
              <a:gd name="T44" fmla="*/ 2147483647 w 1519"/>
              <a:gd name="T45" fmla="*/ 2147483647 h 1188"/>
              <a:gd name="T46" fmla="*/ 2147483647 w 1519"/>
              <a:gd name="T47" fmla="*/ 2147483647 h 1188"/>
              <a:gd name="T48" fmla="*/ 2147483647 w 1519"/>
              <a:gd name="T49" fmla="*/ 2147483647 h 1188"/>
              <a:gd name="T50" fmla="*/ 2147483647 w 1519"/>
              <a:gd name="T51" fmla="*/ 2147483647 h 1188"/>
              <a:gd name="T52" fmla="*/ 2147483647 w 1519"/>
              <a:gd name="T53" fmla="*/ 2147483647 h 1188"/>
              <a:gd name="T54" fmla="*/ 2147483647 w 1519"/>
              <a:gd name="T55" fmla="*/ 2147483647 h 1188"/>
              <a:gd name="T56" fmla="*/ 2147483647 w 1519"/>
              <a:gd name="T57" fmla="*/ 2147483647 h 1188"/>
              <a:gd name="T58" fmla="*/ 2147483647 w 1519"/>
              <a:gd name="T59" fmla="*/ 2147483647 h 1188"/>
              <a:gd name="T60" fmla="*/ 2147483647 w 1519"/>
              <a:gd name="T61" fmla="*/ 2147483647 h 1188"/>
              <a:gd name="T62" fmla="*/ 2147483647 w 1519"/>
              <a:gd name="T63" fmla="*/ 2147483647 h 1188"/>
              <a:gd name="T64" fmla="*/ 2147483647 w 1519"/>
              <a:gd name="T65" fmla="*/ 2147483647 h 1188"/>
              <a:gd name="T66" fmla="*/ 2147483647 w 1519"/>
              <a:gd name="T67" fmla="*/ 2147483647 h 1188"/>
              <a:gd name="T68" fmla="*/ 2147483647 w 1519"/>
              <a:gd name="T69" fmla="*/ 2147483647 h 1188"/>
              <a:gd name="T70" fmla="*/ 2147483647 w 1519"/>
              <a:gd name="T71" fmla="*/ 2147483647 h 1188"/>
              <a:gd name="T72" fmla="*/ 2147483647 w 1519"/>
              <a:gd name="T73" fmla="*/ 2147483647 h 1188"/>
              <a:gd name="T74" fmla="*/ 0 w 1519"/>
              <a:gd name="T75" fmla="*/ 2147483647 h 1188"/>
              <a:gd name="T76" fmla="*/ 2147483647 w 1519"/>
              <a:gd name="T77" fmla="*/ 2147483647 h 1188"/>
              <a:gd name="T78" fmla="*/ 2147483647 w 1519"/>
              <a:gd name="T79" fmla="*/ 0 h 1188"/>
              <a:gd name="T80" fmla="*/ 2147483647 w 1519"/>
              <a:gd name="T81" fmla="*/ 2147483647 h 1188"/>
              <a:gd name="T82" fmla="*/ 2147483647 w 1519"/>
              <a:gd name="T83" fmla="*/ 2147483647 h 1188"/>
              <a:gd name="T84" fmla="*/ 2147483647 w 1519"/>
              <a:gd name="T85" fmla="*/ 2147483647 h 1188"/>
              <a:gd name="T86" fmla="*/ 2147483647 w 1519"/>
              <a:gd name="T87" fmla="*/ 2147483647 h 1188"/>
              <a:gd name="T88" fmla="*/ 2147483647 w 1519"/>
              <a:gd name="T89" fmla="*/ 2147483647 h 1188"/>
              <a:gd name="T90" fmla="*/ 2147483647 w 1519"/>
              <a:gd name="T91" fmla="*/ 2147483647 h 1188"/>
              <a:gd name="T92" fmla="*/ 2147483647 w 1519"/>
              <a:gd name="T93" fmla="*/ 2147483647 h 1188"/>
              <a:gd name="T94" fmla="*/ 2147483647 w 1519"/>
              <a:gd name="T95" fmla="*/ 2147483647 h 1188"/>
              <a:gd name="T96" fmla="*/ 2147483647 w 1519"/>
              <a:gd name="T97" fmla="*/ 2147483647 h 1188"/>
              <a:gd name="T98" fmla="*/ 2147483647 w 1519"/>
              <a:gd name="T99" fmla="*/ 2147483647 h 1188"/>
              <a:gd name="T100" fmla="*/ 2147483647 w 1519"/>
              <a:gd name="T101" fmla="*/ 2147483647 h 1188"/>
              <a:gd name="T102" fmla="*/ 2147483647 w 1519"/>
              <a:gd name="T103" fmla="*/ 2147483647 h 1188"/>
              <a:gd name="T104" fmla="*/ 2147483647 w 1519"/>
              <a:gd name="T105" fmla="*/ 2147483647 h 1188"/>
              <a:gd name="T106" fmla="*/ 2147483647 w 1519"/>
              <a:gd name="T107" fmla="*/ 2147483647 h 1188"/>
              <a:gd name="T108" fmla="*/ 2147483647 w 1519"/>
              <a:gd name="T109" fmla="*/ 2147483647 h 1188"/>
              <a:gd name="T110" fmla="*/ 2147483647 w 1519"/>
              <a:gd name="T111" fmla="*/ 2147483647 h 1188"/>
              <a:gd name="T112" fmla="*/ 2147483647 w 1519"/>
              <a:gd name="T113" fmla="*/ 2147483647 h 1188"/>
              <a:gd name="T114" fmla="*/ 2147483647 w 1519"/>
              <a:gd name="T115" fmla="*/ 2147483647 h 1188"/>
              <a:gd name="T116" fmla="*/ 2147483647 w 1519"/>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19"/>
              <a:gd name="T178" fmla="*/ 0 h 1188"/>
              <a:gd name="T179" fmla="*/ 1519 w 1519"/>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19" h="1188">
                <a:moveTo>
                  <a:pt x="1229" y="1188"/>
                </a:moveTo>
                <a:lnTo>
                  <a:pt x="1198" y="1183"/>
                </a:lnTo>
                <a:lnTo>
                  <a:pt x="1173" y="1178"/>
                </a:lnTo>
                <a:lnTo>
                  <a:pt x="1146" y="1173"/>
                </a:lnTo>
                <a:lnTo>
                  <a:pt x="1121" y="1169"/>
                </a:lnTo>
                <a:lnTo>
                  <a:pt x="1094" y="1162"/>
                </a:lnTo>
                <a:lnTo>
                  <a:pt x="1067" y="1155"/>
                </a:lnTo>
                <a:lnTo>
                  <a:pt x="1040" y="1148"/>
                </a:lnTo>
                <a:lnTo>
                  <a:pt x="1013" y="1141"/>
                </a:lnTo>
                <a:lnTo>
                  <a:pt x="983" y="1130"/>
                </a:lnTo>
                <a:lnTo>
                  <a:pt x="949" y="1121"/>
                </a:lnTo>
                <a:lnTo>
                  <a:pt x="923" y="1110"/>
                </a:lnTo>
                <a:lnTo>
                  <a:pt x="895" y="1098"/>
                </a:lnTo>
                <a:lnTo>
                  <a:pt x="865" y="1087"/>
                </a:lnTo>
                <a:lnTo>
                  <a:pt x="832" y="1075"/>
                </a:lnTo>
                <a:lnTo>
                  <a:pt x="803" y="1062"/>
                </a:lnTo>
                <a:lnTo>
                  <a:pt x="772" y="1048"/>
                </a:lnTo>
                <a:lnTo>
                  <a:pt x="746" y="1036"/>
                </a:lnTo>
                <a:lnTo>
                  <a:pt x="711" y="1017"/>
                </a:lnTo>
                <a:lnTo>
                  <a:pt x="680" y="1002"/>
                </a:lnTo>
                <a:lnTo>
                  <a:pt x="654" y="987"/>
                </a:lnTo>
                <a:lnTo>
                  <a:pt x="623" y="969"/>
                </a:lnTo>
                <a:lnTo>
                  <a:pt x="601" y="955"/>
                </a:lnTo>
                <a:lnTo>
                  <a:pt x="574" y="938"/>
                </a:lnTo>
                <a:lnTo>
                  <a:pt x="547" y="921"/>
                </a:lnTo>
                <a:lnTo>
                  <a:pt x="518" y="899"/>
                </a:lnTo>
                <a:lnTo>
                  <a:pt x="491" y="882"/>
                </a:lnTo>
                <a:lnTo>
                  <a:pt x="462" y="861"/>
                </a:lnTo>
                <a:lnTo>
                  <a:pt x="430" y="836"/>
                </a:lnTo>
                <a:lnTo>
                  <a:pt x="402" y="814"/>
                </a:lnTo>
                <a:lnTo>
                  <a:pt x="370" y="789"/>
                </a:lnTo>
                <a:lnTo>
                  <a:pt x="341" y="763"/>
                </a:lnTo>
                <a:lnTo>
                  <a:pt x="312" y="735"/>
                </a:lnTo>
                <a:lnTo>
                  <a:pt x="282" y="707"/>
                </a:lnTo>
                <a:lnTo>
                  <a:pt x="259" y="680"/>
                </a:lnTo>
                <a:lnTo>
                  <a:pt x="235" y="657"/>
                </a:lnTo>
                <a:lnTo>
                  <a:pt x="212" y="630"/>
                </a:lnTo>
                <a:lnTo>
                  <a:pt x="0" y="819"/>
                </a:lnTo>
                <a:lnTo>
                  <a:pt x="242" y="144"/>
                </a:lnTo>
                <a:lnTo>
                  <a:pt x="947" y="0"/>
                </a:lnTo>
                <a:lnTo>
                  <a:pt x="707" y="204"/>
                </a:lnTo>
                <a:lnTo>
                  <a:pt x="734" y="235"/>
                </a:lnTo>
                <a:lnTo>
                  <a:pt x="765" y="265"/>
                </a:lnTo>
                <a:lnTo>
                  <a:pt x="802" y="297"/>
                </a:lnTo>
                <a:lnTo>
                  <a:pt x="844" y="333"/>
                </a:lnTo>
                <a:lnTo>
                  <a:pt x="878" y="358"/>
                </a:lnTo>
                <a:lnTo>
                  <a:pt x="916" y="383"/>
                </a:lnTo>
                <a:lnTo>
                  <a:pt x="953" y="409"/>
                </a:lnTo>
                <a:lnTo>
                  <a:pt x="989" y="428"/>
                </a:lnTo>
                <a:lnTo>
                  <a:pt x="1028" y="446"/>
                </a:lnTo>
                <a:lnTo>
                  <a:pt x="1068" y="466"/>
                </a:lnTo>
                <a:lnTo>
                  <a:pt x="1107" y="482"/>
                </a:lnTo>
                <a:lnTo>
                  <a:pt x="1144" y="498"/>
                </a:lnTo>
                <a:lnTo>
                  <a:pt x="1181" y="511"/>
                </a:lnTo>
                <a:lnTo>
                  <a:pt x="1224" y="523"/>
                </a:lnTo>
                <a:lnTo>
                  <a:pt x="1268" y="534"/>
                </a:lnTo>
                <a:lnTo>
                  <a:pt x="1297" y="538"/>
                </a:lnTo>
                <a:lnTo>
                  <a:pt x="1519" y="561"/>
                </a:lnTo>
                <a:lnTo>
                  <a:pt x="1229" y="1188"/>
                </a:lnTo>
                <a:close/>
              </a:path>
            </a:pathLst>
          </a:custGeom>
          <a:solidFill>
            <a:schemeClr val="accent2"/>
          </a:solidFill>
          <a:ln w="22225">
            <a:solidFill>
              <a:srgbClr val="000000"/>
            </a:solidFill>
            <a:prstDash val="solid"/>
            <a:round/>
            <a:headEnd/>
            <a:tailEnd/>
          </a:ln>
        </p:spPr>
        <p:txBody>
          <a:bodyPr/>
          <a:lstStyle/>
          <a:p>
            <a:endParaRPr lang="en-US"/>
          </a:p>
        </p:txBody>
      </p:sp>
      <p:sp>
        <p:nvSpPr>
          <p:cNvPr id="5129" name="Freeform 1032"/>
          <p:cNvSpPr>
            <a:spLocks/>
          </p:cNvSpPr>
          <p:nvPr/>
        </p:nvSpPr>
        <p:spPr bwMode="auto">
          <a:xfrm>
            <a:off x="2836863" y="4827588"/>
            <a:ext cx="2351087" cy="1862137"/>
          </a:xfrm>
          <a:custGeom>
            <a:avLst/>
            <a:gdLst>
              <a:gd name="T0" fmla="*/ 2147483647 w 1481"/>
              <a:gd name="T1" fmla="*/ 0 h 1173"/>
              <a:gd name="T2" fmla="*/ 2147483647 w 1481"/>
              <a:gd name="T3" fmla="*/ 2147483647 h 1173"/>
              <a:gd name="T4" fmla="*/ 2147483647 w 1481"/>
              <a:gd name="T5" fmla="*/ 2147483647 h 1173"/>
              <a:gd name="T6" fmla="*/ 2147483647 w 1481"/>
              <a:gd name="T7" fmla="*/ 2147483647 h 1173"/>
              <a:gd name="T8" fmla="*/ 2147483647 w 1481"/>
              <a:gd name="T9" fmla="*/ 2147483647 h 1173"/>
              <a:gd name="T10" fmla="*/ 2147483647 w 1481"/>
              <a:gd name="T11" fmla="*/ 2147483647 h 1173"/>
              <a:gd name="T12" fmla="*/ 2147483647 w 1481"/>
              <a:gd name="T13" fmla="*/ 2147483647 h 1173"/>
              <a:gd name="T14" fmla="*/ 2147483647 w 1481"/>
              <a:gd name="T15" fmla="*/ 2147483647 h 1173"/>
              <a:gd name="T16" fmla="*/ 2147483647 w 1481"/>
              <a:gd name="T17" fmla="*/ 2147483647 h 1173"/>
              <a:gd name="T18" fmla="*/ 2147483647 w 1481"/>
              <a:gd name="T19" fmla="*/ 2147483647 h 1173"/>
              <a:gd name="T20" fmla="*/ 2147483647 w 1481"/>
              <a:gd name="T21" fmla="*/ 2147483647 h 1173"/>
              <a:gd name="T22" fmla="*/ 2147483647 w 1481"/>
              <a:gd name="T23" fmla="*/ 2147483647 h 1173"/>
              <a:gd name="T24" fmla="*/ 2147483647 w 1481"/>
              <a:gd name="T25" fmla="*/ 2147483647 h 1173"/>
              <a:gd name="T26" fmla="*/ 2147483647 w 1481"/>
              <a:gd name="T27" fmla="*/ 2147483647 h 1173"/>
              <a:gd name="T28" fmla="*/ 2147483647 w 1481"/>
              <a:gd name="T29" fmla="*/ 2147483647 h 1173"/>
              <a:gd name="T30" fmla="*/ 2147483647 w 1481"/>
              <a:gd name="T31" fmla="*/ 2147483647 h 1173"/>
              <a:gd name="T32" fmla="*/ 2147483647 w 1481"/>
              <a:gd name="T33" fmla="*/ 2147483647 h 1173"/>
              <a:gd name="T34" fmla="*/ 2147483647 w 1481"/>
              <a:gd name="T35" fmla="*/ 2147483647 h 1173"/>
              <a:gd name="T36" fmla="*/ 2147483647 w 1481"/>
              <a:gd name="T37" fmla="*/ 2147483647 h 1173"/>
              <a:gd name="T38" fmla="*/ 2147483647 w 1481"/>
              <a:gd name="T39" fmla="*/ 2147483647 h 1173"/>
              <a:gd name="T40" fmla="*/ 2147483647 w 1481"/>
              <a:gd name="T41" fmla="*/ 2147483647 h 1173"/>
              <a:gd name="T42" fmla="*/ 2147483647 w 1481"/>
              <a:gd name="T43" fmla="*/ 2147483647 h 1173"/>
              <a:gd name="T44" fmla="*/ 2147483647 w 1481"/>
              <a:gd name="T45" fmla="*/ 2147483647 h 1173"/>
              <a:gd name="T46" fmla="*/ 2147483647 w 1481"/>
              <a:gd name="T47" fmla="*/ 2147483647 h 1173"/>
              <a:gd name="T48" fmla="*/ 2147483647 w 1481"/>
              <a:gd name="T49" fmla="*/ 2147483647 h 1173"/>
              <a:gd name="T50" fmla="*/ 2147483647 w 1481"/>
              <a:gd name="T51" fmla="*/ 2147483647 h 1173"/>
              <a:gd name="T52" fmla="*/ 2147483647 w 1481"/>
              <a:gd name="T53" fmla="*/ 2147483647 h 1173"/>
              <a:gd name="T54" fmla="*/ 2147483647 w 1481"/>
              <a:gd name="T55" fmla="*/ 2147483647 h 1173"/>
              <a:gd name="T56" fmla="*/ 2147483647 w 1481"/>
              <a:gd name="T57" fmla="*/ 2147483647 h 1173"/>
              <a:gd name="T58" fmla="*/ 2147483647 w 1481"/>
              <a:gd name="T59" fmla="*/ 2147483647 h 1173"/>
              <a:gd name="T60" fmla="*/ 2147483647 w 1481"/>
              <a:gd name="T61" fmla="*/ 2147483647 h 1173"/>
              <a:gd name="T62" fmla="*/ 2147483647 w 1481"/>
              <a:gd name="T63" fmla="*/ 2147483647 h 1173"/>
              <a:gd name="T64" fmla="*/ 2147483647 w 1481"/>
              <a:gd name="T65" fmla="*/ 2147483647 h 1173"/>
              <a:gd name="T66" fmla="*/ 2147483647 w 1481"/>
              <a:gd name="T67" fmla="*/ 2147483647 h 1173"/>
              <a:gd name="T68" fmla="*/ 2147483647 w 1481"/>
              <a:gd name="T69" fmla="*/ 2147483647 h 1173"/>
              <a:gd name="T70" fmla="*/ 2147483647 w 1481"/>
              <a:gd name="T71" fmla="*/ 2147483647 h 1173"/>
              <a:gd name="T72" fmla="*/ 2147483647 w 1481"/>
              <a:gd name="T73" fmla="*/ 2147483647 h 1173"/>
              <a:gd name="T74" fmla="*/ 2147483647 w 1481"/>
              <a:gd name="T75" fmla="*/ 2147483647 h 1173"/>
              <a:gd name="T76" fmla="*/ 2147483647 w 1481"/>
              <a:gd name="T77" fmla="*/ 2147483647 h 1173"/>
              <a:gd name="T78" fmla="*/ 2147483647 w 1481"/>
              <a:gd name="T79" fmla="*/ 2147483647 h 1173"/>
              <a:gd name="T80" fmla="*/ 2147483647 w 1481"/>
              <a:gd name="T81" fmla="*/ 2147483647 h 1173"/>
              <a:gd name="T82" fmla="*/ 2147483647 w 1481"/>
              <a:gd name="T83" fmla="*/ 2147483647 h 1173"/>
              <a:gd name="T84" fmla="*/ 2147483647 w 1481"/>
              <a:gd name="T85" fmla="*/ 2147483647 h 1173"/>
              <a:gd name="T86" fmla="*/ 2147483647 w 1481"/>
              <a:gd name="T87" fmla="*/ 2147483647 h 1173"/>
              <a:gd name="T88" fmla="*/ 2147483647 w 1481"/>
              <a:gd name="T89" fmla="*/ 2147483647 h 1173"/>
              <a:gd name="T90" fmla="*/ 2147483647 w 1481"/>
              <a:gd name="T91" fmla="*/ 2147483647 h 1173"/>
              <a:gd name="T92" fmla="*/ 2147483647 w 1481"/>
              <a:gd name="T93" fmla="*/ 2147483647 h 1173"/>
              <a:gd name="T94" fmla="*/ 2147483647 w 1481"/>
              <a:gd name="T95" fmla="*/ 2147483647 h 1173"/>
              <a:gd name="T96" fmla="*/ 2147483647 w 1481"/>
              <a:gd name="T97" fmla="*/ 2147483647 h 1173"/>
              <a:gd name="T98" fmla="*/ 2147483647 w 1481"/>
              <a:gd name="T99" fmla="*/ 2147483647 h 1173"/>
              <a:gd name="T100" fmla="*/ 2147483647 w 1481"/>
              <a:gd name="T101" fmla="*/ 2147483647 h 1173"/>
              <a:gd name="T102" fmla="*/ 2147483647 w 1481"/>
              <a:gd name="T103" fmla="*/ 2147483647 h 1173"/>
              <a:gd name="T104" fmla="*/ 2147483647 w 1481"/>
              <a:gd name="T105" fmla="*/ 2147483647 h 1173"/>
              <a:gd name="T106" fmla="*/ 2147483647 w 1481"/>
              <a:gd name="T107" fmla="*/ 2147483647 h 1173"/>
              <a:gd name="T108" fmla="*/ 2147483647 w 1481"/>
              <a:gd name="T109" fmla="*/ 2147483647 h 1173"/>
              <a:gd name="T110" fmla="*/ 2147483647 w 1481"/>
              <a:gd name="T111" fmla="*/ 2147483647 h 1173"/>
              <a:gd name="T112" fmla="*/ 2147483647 w 1481"/>
              <a:gd name="T113" fmla="*/ 2147483647 h 1173"/>
              <a:gd name="T114" fmla="*/ 0 w 1481"/>
              <a:gd name="T115" fmla="*/ 2147483647 h 1173"/>
              <a:gd name="T116" fmla="*/ 2147483647 w 1481"/>
              <a:gd name="T117" fmla="*/ 0 h 11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1"/>
              <a:gd name="T178" fmla="*/ 0 h 1173"/>
              <a:gd name="T179" fmla="*/ 1481 w 1481"/>
              <a:gd name="T180" fmla="*/ 1173 h 11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1" h="1173">
                <a:moveTo>
                  <a:pt x="541" y="0"/>
                </a:moveTo>
                <a:lnTo>
                  <a:pt x="431" y="292"/>
                </a:lnTo>
                <a:lnTo>
                  <a:pt x="467" y="307"/>
                </a:lnTo>
                <a:lnTo>
                  <a:pt x="502" y="320"/>
                </a:lnTo>
                <a:lnTo>
                  <a:pt x="535" y="328"/>
                </a:lnTo>
                <a:lnTo>
                  <a:pt x="565" y="337"/>
                </a:lnTo>
                <a:lnTo>
                  <a:pt x="598" y="346"/>
                </a:lnTo>
                <a:lnTo>
                  <a:pt x="636" y="353"/>
                </a:lnTo>
                <a:lnTo>
                  <a:pt x="671" y="358"/>
                </a:lnTo>
                <a:lnTo>
                  <a:pt x="705" y="363"/>
                </a:lnTo>
                <a:lnTo>
                  <a:pt x="745" y="369"/>
                </a:lnTo>
                <a:lnTo>
                  <a:pt x="787" y="371"/>
                </a:lnTo>
                <a:lnTo>
                  <a:pt x="862" y="371"/>
                </a:lnTo>
                <a:lnTo>
                  <a:pt x="902" y="369"/>
                </a:lnTo>
                <a:lnTo>
                  <a:pt x="936" y="368"/>
                </a:lnTo>
                <a:lnTo>
                  <a:pt x="973" y="362"/>
                </a:lnTo>
                <a:lnTo>
                  <a:pt x="1011" y="355"/>
                </a:lnTo>
                <a:lnTo>
                  <a:pt x="1044" y="348"/>
                </a:lnTo>
                <a:lnTo>
                  <a:pt x="1086" y="340"/>
                </a:lnTo>
                <a:lnTo>
                  <a:pt x="1333" y="271"/>
                </a:lnTo>
                <a:lnTo>
                  <a:pt x="1481" y="895"/>
                </a:lnTo>
                <a:lnTo>
                  <a:pt x="1446" y="909"/>
                </a:lnTo>
                <a:lnTo>
                  <a:pt x="1413" y="921"/>
                </a:lnTo>
                <a:lnTo>
                  <a:pt x="1383" y="931"/>
                </a:lnTo>
                <a:lnTo>
                  <a:pt x="1352" y="942"/>
                </a:lnTo>
                <a:lnTo>
                  <a:pt x="1323" y="950"/>
                </a:lnTo>
                <a:lnTo>
                  <a:pt x="1291" y="961"/>
                </a:lnTo>
                <a:lnTo>
                  <a:pt x="1263" y="968"/>
                </a:lnTo>
                <a:lnTo>
                  <a:pt x="1233" y="975"/>
                </a:lnTo>
                <a:lnTo>
                  <a:pt x="1203" y="982"/>
                </a:lnTo>
                <a:lnTo>
                  <a:pt x="1170" y="990"/>
                </a:lnTo>
                <a:lnTo>
                  <a:pt x="1132" y="995"/>
                </a:lnTo>
                <a:lnTo>
                  <a:pt x="1101" y="1001"/>
                </a:lnTo>
                <a:lnTo>
                  <a:pt x="1066" y="1008"/>
                </a:lnTo>
                <a:lnTo>
                  <a:pt x="1030" y="1014"/>
                </a:lnTo>
                <a:lnTo>
                  <a:pt x="992" y="1015"/>
                </a:lnTo>
                <a:lnTo>
                  <a:pt x="950" y="1019"/>
                </a:lnTo>
                <a:lnTo>
                  <a:pt x="910" y="1022"/>
                </a:lnTo>
                <a:lnTo>
                  <a:pt x="872" y="1022"/>
                </a:lnTo>
                <a:lnTo>
                  <a:pt x="830" y="1022"/>
                </a:lnTo>
                <a:lnTo>
                  <a:pt x="778" y="1022"/>
                </a:lnTo>
                <a:lnTo>
                  <a:pt x="731" y="1019"/>
                </a:lnTo>
                <a:lnTo>
                  <a:pt x="698" y="1018"/>
                </a:lnTo>
                <a:lnTo>
                  <a:pt x="662" y="1014"/>
                </a:lnTo>
                <a:lnTo>
                  <a:pt x="623" y="1013"/>
                </a:lnTo>
                <a:lnTo>
                  <a:pt x="580" y="1006"/>
                </a:lnTo>
                <a:lnTo>
                  <a:pt x="544" y="999"/>
                </a:lnTo>
                <a:lnTo>
                  <a:pt x="507" y="992"/>
                </a:lnTo>
                <a:lnTo>
                  <a:pt x="464" y="983"/>
                </a:lnTo>
                <a:lnTo>
                  <a:pt x="431" y="974"/>
                </a:lnTo>
                <a:lnTo>
                  <a:pt x="389" y="966"/>
                </a:lnTo>
                <a:lnTo>
                  <a:pt x="354" y="954"/>
                </a:lnTo>
                <a:lnTo>
                  <a:pt x="317" y="942"/>
                </a:lnTo>
                <a:lnTo>
                  <a:pt x="279" y="930"/>
                </a:lnTo>
                <a:lnTo>
                  <a:pt x="232" y="914"/>
                </a:lnTo>
                <a:lnTo>
                  <a:pt x="185" y="897"/>
                </a:lnTo>
                <a:lnTo>
                  <a:pt x="71" y="1173"/>
                </a:lnTo>
                <a:lnTo>
                  <a:pt x="0" y="480"/>
                </a:lnTo>
                <a:lnTo>
                  <a:pt x="541" y="0"/>
                </a:lnTo>
                <a:close/>
              </a:path>
            </a:pathLst>
          </a:custGeom>
          <a:solidFill>
            <a:srgbClr val="339933"/>
          </a:solidFill>
          <a:ln w="22225">
            <a:solidFill>
              <a:srgbClr val="000000"/>
            </a:solidFill>
            <a:prstDash val="solid"/>
            <a:round/>
            <a:headEnd/>
            <a:tailEnd/>
          </a:ln>
        </p:spPr>
        <p:txBody>
          <a:bodyPr/>
          <a:lstStyle/>
          <a:p>
            <a:endParaRPr lang="en-US"/>
          </a:p>
        </p:txBody>
      </p:sp>
      <p:sp>
        <p:nvSpPr>
          <p:cNvPr id="5130" name="Freeform 1033"/>
          <p:cNvSpPr>
            <a:spLocks/>
          </p:cNvSpPr>
          <p:nvPr/>
        </p:nvSpPr>
        <p:spPr bwMode="auto">
          <a:xfrm>
            <a:off x="4646613" y="4597400"/>
            <a:ext cx="2605087" cy="2260600"/>
          </a:xfrm>
          <a:custGeom>
            <a:avLst/>
            <a:gdLst>
              <a:gd name="T0" fmla="*/ 2147483647 w 1641"/>
              <a:gd name="T1" fmla="*/ 2147483647 h 1424"/>
              <a:gd name="T2" fmla="*/ 2147483647 w 1641"/>
              <a:gd name="T3" fmla="*/ 2147483647 h 1424"/>
              <a:gd name="T4" fmla="*/ 2147483647 w 1641"/>
              <a:gd name="T5" fmla="*/ 2147483647 h 1424"/>
              <a:gd name="T6" fmla="*/ 2147483647 w 1641"/>
              <a:gd name="T7" fmla="*/ 2147483647 h 1424"/>
              <a:gd name="T8" fmla="*/ 2147483647 w 1641"/>
              <a:gd name="T9" fmla="*/ 2147483647 h 1424"/>
              <a:gd name="T10" fmla="*/ 2147483647 w 1641"/>
              <a:gd name="T11" fmla="*/ 2147483647 h 1424"/>
              <a:gd name="T12" fmla="*/ 2147483647 w 1641"/>
              <a:gd name="T13" fmla="*/ 2147483647 h 1424"/>
              <a:gd name="T14" fmla="*/ 2147483647 w 1641"/>
              <a:gd name="T15" fmla="*/ 2147483647 h 1424"/>
              <a:gd name="T16" fmla="*/ 2147483647 w 1641"/>
              <a:gd name="T17" fmla="*/ 2147483647 h 1424"/>
              <a:gd name="T18" fmla="*/ 2147483647 w 1641"/>
              <a:gd name="T19" fmla="*/ 2147483647 h 1424"/>
              <a:gd name="T20" fmla="*/ 2147483647 w 1641"/>
              <a:gd name="T21" fmla="*/ 2147483647 h 1424"/>
              <a:gd name="T22" fmla="*/ 2147483647 w 1641"/>
              <a:gd name="T23" fmla="*/ 2147483647 h 1424"/>
              <a:gd name="T24" fmla="*/ 2147483647 w 1641"/>
              <a:gd name="T25" fmla="*/ 2147483647 h 1424"/>
              <a:gd name="T26" fmla="*/ 2147483647 w 1641"/>
              <a:gd name="T27" fmla="*/ 2147483647 h 1424"/>
              <a:gd name="T28" fmla="*/ 2147483647 w 1641"/>
              <a:gd name="T29" fmla="*/ 2147483647 h 1424"/>
              <a:gd name="T30" fmla="*/ 2147483647 w 1641"/>
              <a:gd name="T31" fmla="*/ 2147483647 h 1424"/>
              <a:gd name="T32" fmla="*/ 2147483647 w 1641"/>
              <a:gd name="T33" fmla="*/ 2147483647 h 1424"/>
              <a:gd name="T34" fmla="*/ 2147483647 w 1641"/>
              <a:gd name="T35" fmla="*/ 2147483647 h 1424"/>
              <a:gd name="T36" fmla="*/ 2147483647 w 1641"/>
              <a:gd name="T37" fmla="*/ 2147483647 h 1424"/>
              <a:gd name="T38" fmla="*/ 2147483647 w 1641"/>
              <a:gd name="T39" fmla="*/ 2147483647 h 1424"/>
              <a:gd name="T40" fmla="*/ 2147483647 w 1641"/>
              <a:gd name="T41" fmla="*/ 2147483647 h 1424"/>
              <a:gd name="T42" fmla="*/ 2147483647 w 1641"/>
              <a:gd name="T43" fmla="*/ 2147483647 h 1424"/>
              <a:gd name="T44" fmla="*/ 2147483647 w 1641"/>
              <a:gd name="T45" fmla="*/ 2147483647 h 1424"/>
              <a:gd name="T46" fmla="*/ 2147483647 w 1641"/>
              <a:gd name="T47" fmla="*/ 2147483647 h 1424"/>
              <a:gd name="T48" fmla="*/ 2147483647 w 1641"/>
              <a:gd name="T49" fmla="*/ 2147483647 h 1424"/>
              <a:gd name="T50" fmla="*/ 2147483647 w 1641"/>
              <a:gd name="T51" fmla="*/ 2147483647 h 1424"/>
              <a:gd name="T52" fmla="*/ 2147483647 w 1641"/>
              <a:gd name="T53" fmla="*/ 2147483647 h 1424"/>
              <a:gd name="T54" fmla="*/ 2147483647 w 1641"/>
              <a:gd name="T55" fmla="*/ 2147483647 h 1424"/>
              <a:gd name="T56" fmla="*/ 2147483647 w 1641"/>
              <a:gd name="T57" fmla="*/ 2147483647 h 1424"/>
              <a:gd name="T58" fmla="*/ 2147483647 w 1641"/>
              <a:gd name="T59" fmla="*/ 2147483647 h 1424"/>
              <a:gd name="T60" fmla="*/ 2147483647 w 1641"/>
              <a:gd name="T61" fmla="*/ 2147483647 h 1424"/>
              <a:gd name="T62" fmla="*/ 2147483647 w 1641"/>
              <a:gd name="T63" fmla="*/ 2147483647 h 1424"/>
              <a:gd name="T64" fmla="*/ 2147483647 w 1641"/>
              <a:gd name="T65" fmla="*/ 2147483647 h 1424"/>
              <a:gd name="T66" fmla="*/ 2147483647 w 1641"/>
              <a:gd name="T67" fmla="*/ 2147483647 h 1424"/>
              <a:gd name="T68" fmla="*/ 0 w 1641"/>
              <a:gd name="T69" fmla="*/ 2147483647 h 1424"/>
              <a:gd name="T70" fmla="*/ 2147483647 w 1641"/>
              <a:gd name="T71" fmla="*/ 2147483647 h 1424"/>
              <a:gd name="T72" fmla="*/ 2147483647 w 1641"/>
              <a:gd name="T73" fmla="*/ 2147483647 h 1424"/>
              <a:gd name="T74" fmla="*/ 2147483647 w 1641"/>
              <a:gd name="T75" fmla="*/ 2147483647 h 1424"/>
              <a:gd name="T76" fmla="*/ 2147483647 w 1641"/>
              <a:gd name="T77" fmla="*/ 2147483647 h 1424"/>
              <a:gd name="T78" fmla="*/ 2147483647 w 1641"/>
              <a:gd name="T79" fmla="*/ 2147483647 h 1424"/>
              <a:gd name="T80" fmla="*/ 2147483647 w 1641"/>
              <a:gd name="T81" fmla="*/ 2147483647 h 1424"/>
              <a:gd name="T82" fmla="*/ 2147483647 w 1641"/>
              <a:gd name="T83" fmla="*/ 2147483647 h 1424"/>
              <a:gd name="T84" fmla="*/ 2147483647 w 1641"/>
              <a:gd name="T85" fmla="*/ 2147483647 h 1424"/>
              <a:gd name="T86" fmla="*/ 2147483647 w 1641"/>
              <a:gd name="T87" fmla="*/ 2147483647 h 1424"/>
              <a:gd name="T88" fmla="*/ 2147483647 w 1641"/>
              <a:gd name="T89" fmla="*/ 2147483647 h 1424"/>
              <a:gd name="T90" fmla="*/ 2147483647 w 1641"/>
              <a:gd name="T91" fmla="*/ 2147483647 h 1424"/>
              <a:gd name="T92" fmla="*/ 2147483647 w 1641"/>
              <a:gd name="T93" fmla="*/ 2147483647 h 1424"/>
              <a:gd name="T94" fmla="*/ 2147483647 w 1641"/>
              <a:gd name="T95" fmla="*/ 2147483647 h 1424"/>
              <a:gd name="T96" fmla="*/ 2147483647 w 1641"/>
              <a:gd name="T97" fmla="*/ 2147483647 h 1424"/>
              <a:gd name="T98" fmla="*/ 2147483647 w 1641"/>
              <a:gd name="T99" fmla="*/ 2147483647 h 1424"/>
              <a:gd name="T100" fmla="*/ 2147483647 w 1641"/>
              <a:gd name="T101" fmla="*/ 2147483647 h 1424"/>
              <a:gd name="T102" fmla="*/ 2147483647 w 1641"/>
              <a:gd name="T103" fmla="*/ 2147483647 h 1424"/>
              <a:gd name="T104" fmla="*/ 2147483647 w 1641"/>
              <a:gd name="T105" fmla="*/ 2147483647 h 1424"/>
              <a:gd name="T106" fmla="*/ 2147483647 w 1641"/>
              <a:gd name="T107" fmla="*/ 2147483647 h 1424"/>
              <a:gd name="T108" fmla="*/ 2147483647 w 1641"/>
              <a:gd name="T109" fmla="*/ 0 h 1424"/>
              <a:gd name="T110" fmla="*/ 2147483647 w 1641"/>
              <a:gd name="T111" fmla="*/ 2147483647 h 1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1"/>
              <a:gd name="T169" fmla="*/ 0 h 1424"/>
              <a:gd name="T170" fmla="*/ 1641 w 1641"/>
              <a:gd name="T171" fmla="*/ 1424 h 1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1" h="1424">
                <a:moveTo>
                  <a:pt x="1641" y="568"/>
                </a:moveTo>
                <a:lnTo>
                  <a:pt x="1450" y="678"/>
                </a:lnTo>
                <a:lnTo>
                  <a:pt x="1431" y="697"/>
                </a:lnTo>
                <a:lnTo>
                  <a:pt x="1409" y="715"/>
                </a:lnTo>
                <a:lnTo>
                  <a:pt x="1389" y="734"/>
                </a:lnTo>
                <a:lnTo>
                  <a:pt x="1366" y="751"/>
                </a:lnTo>
                <a:lnTo>
                  <a:pt x="1342" y="769"/>
                </a:lnTo>
                <a:lnTo>
                  <a:pt x="1321" y="786"/>
                </a:lnTo>
                <a:lnTo>
                  <a:pt x="1295" y="803"/>
                </a:lnTo>
                <a:lnTo>
                  <a:pt x="1265" y="820"/>
                </a:lnTo>
                <a:lnTo>
                  <a:pt x="1236" y="840"/>
                </a:lnTo>
                <a:lnTo>
                  <a:pt x="1212" y="856"/>
                </a:lnTo>
                <a:lnTo>
                  <a:pt x="1185" y="869"/>
                </a:lnTo>
                <a:lnTo>
                  <a:pt x="1152" y="888"/>
                </a:lnTo>
                <a:lnTo>
                  <a:pt x="1122" y="906"/>
                </a:lnTo>
                <a:lnTo>
                  <a:pt x="1092" y="922"/>
                </a:lnTo>
                <a:lnTo>
                  <a:pt x="1060" y="937"/>
                </a:lnTo>
                <a:lnTo>
                  <a:pt x="1033" y="950"/>
                </a:lnTo>
                <a:lnTo>
                  <a:pt x="994" y="966"/>
                </a:lnTo>
                <a:lnTo>
                  <a:pt x="962" y="982"/>
                </a:lnTo>
                <a:lnTo>
                  <a:pt x="932" y="993"/>
                </a:lnTo>
                <a:lnTo>
                  <a:pt x="896" y="1005"/>
                </a:lnTo>
                <a:lnTo>
                  <a:pt x="871" y="1013"/>
                </a:lnTo>
                <a:lnTo>
                  <a:pt x="839" y="1023"/>
                </a:lnTo>
                <a:lnTo>
                  <a:pt x="806" y="1033"/>
                </a:lnTo>
                <a:lnTo>
                  <a:pt x="771" y="1044"/>
                </a:lnTo>
                <a:lnTo>
                  <a:pt x="739" y="1052"/>
                </a:lnTo>
                <a:lnTo>
                  <a:pt x="703" y="1060"/>
                </a:lnTo>
                <a:lnTo>
                  <a:pt x="660" y="1069"/>
                </a:lnTo>
                <a:lnTo>
                  <a:pt x="622" y="1077"/>
                </a:lnTo>
                <a:lnTo>
                  <a:pt x="583" y="1084"/>
                </a:lnTo>
                <a:lnTo>
                  <a:pt x="540" y="1093"/>
                </a:lnTo>
                <a:lnTo>
                  <a:pt x="499" y="1096"/>
                </a:lnTo>
                <a:lnTo>
                  <a:pt x="584" y="1424"/>
                </a:lnTo>
                <a:lnTo>
                  <a:pt x="0" y="786"/>
                </a:lnTo>
                <a:lnTo>
                  <a:pt x="180" y="135"/>
                </a:lnTo>
                <a:lnTo>
                  <a:pt x="262" y="379"/>
                </a:lnTo>
                <a:lnTo>
                  <a:pt x="300" y="378"/>
                </a:lnTo>
                <a:lnTo>
                  <a:pt x="339" y="376"/>
                </a:lnTo>
                <a:lnTo>
                  <a:pt x="391" y="373"/>
                </a:lnTo>
                <a:lnTo>
                  <a:pt x="442" y="369"/>
                </a:lnTo>
                <a:lnTo>
                  <a:pt x="496" y="358"/>
                </a:lnTo>
                <a:lnTo>
                  <a:pt x="541" y="348"/>
                </a:lnTo>
                <a:lnTo>
                  <a:pt x="587" y="334"/>
                </a:lnTo>
                <a:lnTo>
                  <a:pt x="634" y="321"/>
                </a:lnTo>
                <a:lnTo>
                  <a:pt x="672" y="306"/>
                </a:lnTo>
                <a:lnTo>
                  <a:pt x="713" y="287"/>
                </a:lnTo>
                <a:lnTo>
                  <a:pt x="757" y="266"/>
                </a:lnTo>
                <a:lnTo>
                  <a:pt x="795" y="247"/>
                </a:lnTo>
                <a:lnTo>
                  <a:pt x="834" y="225"/>
                </a:lnTo>
                <a:lnTo>
                  <a:pt x="867" y="206"/>
                </a:lnTo>
                <a:lnTo>
                  <a:pt x="906" y="177"/>
                </a:lnTo>
                <a:lnTo>
                  <a:pt x="943" y="150"/>
                </a:lnTo>
                <a:lnTo>
                  <a:pt x="964" y="128"/>
                </a:lnTo>
                <a:lnTo>
                  <a:pt x="1072" y="0"/>
                </a:lnTo>
                <a:lnTo>
                  <a:pt x="1641" y="568"/>
                </a:lnTo>
                <a:close/>
              </a:path>
            </a:pathLst>
          </a:custGeom>
          <a:solidFill>
            <a:srgbClr val="FFCC00"/>
          </a:solidFill>
          <a:ln w="22225">
            <a:solidFill>
              <a:srgbClr val="000000"/>
            </a:solidFill>
            <a:prstDash val="solid"/>
            <a:round/>
            <a:headEnd/>
            <a:tailEnd/>
          </a:ln>
        </p:spPr>
        <p:txBody>
          <a:bodyPr/>
          <a:lstStyle/>
          <a:p>
            <a:endParaRPr lang="en-US"/>
          </a:p>
        </p:txBody>
      </p:sp>
      <p:sp>
        <p:nvSpPr>
          <p:cNvPr id="5131" name="Freeform 1034"/>
          <p:cNvSpPr>
            <a:spLocks/>
          </p:cNvSpPr>
          <p:nvPr/>
        </p:nvSpPr>
        <p:spPr bwMode="auto">
          <a:xfrm>
            <a:off x="6229350" y="3390900"/>
            <a:ext cx="1916113" cy="2282825"/>
          </a:xfrm>
          <a:custGeom>
            <a:avLst/>
            <a:gdLst>
              <a:gd name="T0" fmla="*/ 0 w 1150"/>
              <a:gd name="T1" fmla="*/ 2147483647 h 1438"/>
              <a:gd name="T2" fmla="*/ 2147483647 w 1150"/>
              <a:gd name="T3" fmla="*/ 2147483647 h 1438"/>
              <a:gd name="T4" fmla="*/ 2147483647 w 1150"/>
              <a:gd name="T5" fmla="*/ 2147483647 h 1438"/>
              <a:gd name="T6" fmla="*/ 2147483647 w 1150"/>
              <a:gd name="T7" fmla="*/ 2147483647 h 1438"/>
              <a:gd name="T8" fmla="*/ 2147483647 w 1150"/>
              <a:gd name="T9" fmla="*/ 2147483647 h 1438"/>
              <a:gd name="T10" fmla="*/ 2147483647 w 1150"/>
              <a:gd name="T11" fmla="*/ 2147483647 h 1438"/>
              <a:gd name="T12" fmla="*/ 2147483647 w 1150"/>
              <a:gd name="T13" fmla="*/ 2147483647 h 1438"/>
              <a:gd name="T14" fmla="*/ 2147483647 w 1150"/>
              <a:gd name="T15" fmla="*/ 2147483647 h 1438"/>
              <a:gd name="T16" fmla="*/ 2147483647 w 1150"/>
              <a:gd name="T17" fmla="*/ 2147483647 h 1438"/>
              <a:gd name="T18" fmla="*/ 2147483647 w 1150"/>
              <a:gd name="T19" fmla="*/ 2147483647 h 1438"/>
              <a:gd name="T20" fmla="*/ 2147483647 w 1150"/>
              <a:gd name="T21" fmla="*/ 2147483647 h 1438"/>
              <a:gd name="T22" fmla="*/ 2147483647 w 1150"/>
              <a:gd name="T23" fmla="*/ 2147483647 h 1438"/>
              <a:gd name="T24" fmla="*/ 2147483647 w 1150"/>
              <a:gd name="T25" fmla="*/ 2147483647 h 1438"/>
              <a:gd name="T26" fmla="*/ 2147483647 w 1150"/>
              <a:gd name="T27" fmla="*/ 2147483647 h 1438"/>
              <a:gd name="T28" fmla="*/ 2147483647 w 1150"/>
              <a:gd name="T29" fmla="*/ 2147483647 h 1438"/>
              <a:gd name="T30" fmla="*/ 2147483647 w 1150"/>
              <a:gd name="T31" fmla="*/ 2147483647 h 1438"/>
              <a:gd name="T32" fmla="*/ 2147483647 w 1150"/>
              <a:gd name="T33" fmla="*/ 2147483647 h 1438"/>
              <a:gd name="T34" fmla="*/ 2147483647 w 1150"/>
              <a:gd name="T35" fmla="*/ 2147483647 h 1438"/>
              <a:gd name="T36" fmla="*/ 2147483647 w 1150"/>
              <a:gd name="T37" fmla="*/ 0 h 1438"/>
              <a:gd name="T38" fmla="*/ 2147483647 w 1150"/>
              <a:gd name="T39" fmla="*/ 2147483647 h 1438"/>
              <a:gd name="T40" fmla="*/ 2147483647 w 1150"/>
              <a:gd name="T41" fmla="*/ 2147483647 h 1438"/>
              <a:gd name="T42" fmla="*/ 2147483647 w 1150"/>
              <a:gd name="T43" fmla="*/ 2147483647 h 1438"/>
              <a:gd name="T44" fmla="*/ 2147483647 w 1150"/>
              <a:gd name="T45" fmla="*/ 2147483647 h 1438"/>
              <a:gd name="T46" fmla="*/ 2147483647 w 1150"/>
              <a:gd name="T47" fmla="*/ 2147483647 h 1438"/>
              <a:gd name="T48" fmla="*/ 2147483647 w 1150"/>
              <a:gd name="T49" fmla="*/ 2147483647 h 1438"/>
              <a:gd name="T50" fmla="*/ 2147483647 w 1150"/>
              <a:gd name="T51" fmla="*/ 2147483647 h 1438"/>
              <a:gd name="T52" fmla="*/ 2147483647 w 1150"/>
              <a:gd name="T53" fmla="*/ 2147483647 h 1438"/>
              <a:gd name="T54" fmla="*/ 2147483647 w 1150"/>
              <a:gd name="T55" fmla="*/ 2147483647 h 1438"/>
              <a:gd name="T56" fmla="*/ 2147483647 w 1150"/>
              <a:gd name="T57" fmla="*/ 2147483647 h 1438"/>
              <a:gd name="T58" fmla="*/ 2147483647 w 1150"/>
              <a:gd name="T59" fmla="*/ 2147483647 h 1438"/>
              <a:gd name="T60" fmla="*/ 2147483647 w 1150"/>
              <a:gd name="T61" fmla="*/ 2147483647 h 1438"/>
              <a:gd name="T62" fmla="*/ 2147483647 w 1150"/>
              <a:gd name="T63" fmla="*/ 2147483647 h 1438"/>
              <a:gd name="T64" fmla="*/ 2147483647 w 1150"/>
              <a:gd name="T65" fmla="*/ 2147483647 h 1438"/>
              <a:gd name="T66" fmla="*/ 2147483647 w 1150"/>
              <a:gd name="T67" fmla="*/ 2147483647 h 1438"/>
              <a:gd name="T68" fmla="*/ 2147483647 w 1150"/>
              <a:gd name="T69" fmla="*/ 2147483647 h 1438"/>
              <a:gd name="T70" fmla="*/ 2147483647 w 1150"/>
              <a:gd name="T71" fmla="*/ 2147483647 h 1438"/>
              <a:gd name="T72" fmla="*/ 2147483647 w 1150"/>
              <a:gd name="T73" fmla="*/ 2147483647 h 1438"/>
              <a:gd name="T74" fmla="*/ 2147483647 w 1150"/>
              <a:gd name="T75" fmla="*/ 2147483647 h 1438"/>
              <a:gd name="T76" fmla="*/ 2147483647 w 1150"/>
              <a:gd name="T77" fmla="*/ 2147483647 h 1438"/>
              <a:gd name="T78" fmla="*/ 2147483647 w 1150"/>
              <a:gd name="T79" fmla="*/ 2147483647 h 1438"/>
              <a:gd name="T80" fmla="*/ 2147483647 w 1150"/>
              <a:gd name="T81" fmla="*/ 2147483647 h 1438"/>
              <a:gd name="T82" fmla="*/ 2147483647 w 1150"/>
              <a:gd name="T83" fmla="*/ 2147483647 h 1438"/>
              <a:gd name="T84" fmla="*/ 2147483647 w 1150"/>
              <a:gd name="T85" fmla="*/ 2147483647 h 1438"/>
              <a:gd name="T86" fmla="*/ 2147483647 w 1150"/>
              <a:gd name="T87" fmla="*/ 2147483647 h 1438"/>
              <a:gd name="T88" fmla="*/ 2147483647 w 1150"/>
              <a:gd name="T89" fmla="*/ 2147483647 h 1438"/>
              <a:gd name="T90" fmla="*/ 2147483647 w 1150"/>
              <a:gd name="T91" fmla="*/ 2147483647 h 1438"/>
              <a:gd name="T92" fmla="*/ 2147483647 w 1150"/>
              <a:gd name="T93" fmla="*/ 2147483647 h 1438"/>
              <a:gd name="T94" fmla="*/ 2147483647 w 1150"/>
              <a:gd name="T95" fmla="*/ 2147483647 h 1438"/>
              <a:gd name="T96" fmla="*/ 2147483647 w 1150"/>
              <a:gd name="T97" fmla="*/ 2147483647 h 1438"/>
              <a:gd name="T98" fmla="*/ 2147483647 w 1150"/>
              <a:gd name="T99" fmla="*/ 2147483647 h 1438"/>
              <a:gd name="T100" fmla="*/ 2147483647 w 1150"/>
              <a:gd name="T101" fmla="*/ 2147483647 h 1438"/>
              <a:gd name="T102" fmla="*/ 2147483647 w 1150"/>
              <a:gd name="T103" fmla="*/ 2147483647 h 1438"/>
              <a:gd name="T104" fmla="*/ 2147483647 w 1150"/>
              <a:gd name="T105" fmla="*/ 2147483647 h 1438"/>
              <a:gd name="T106" fmla="*/ 2147483647 w 1150"/>
              <a:gd name="T107" fmla="*/ 2147483647 h 1438"/>
              <a:gd name="T108" fmla="*/ 2147483647 w 1150"/>
              <a:gd name="T109" fmla="*/ 2147483647 h 1438"/>
              <a:gd name="T110" fmla="*/ 2147483647 w 1150"/>
              <a:gd name="T111" fmla="*/ 2147483647 h 1438"/>
              <a:gd name="T112" fmla="*/ 0 w 1150"/>
              <a:gd name="T113" fmla="*/ 2147483647 h 1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0"/>
              <a:gd name="T172" fmla="*/ 0 h 1438"/>
              <a:gd name="T173" fmla="*/ 1150 w 1150"/>
              <a:gd name="T174" fmla="*/ 1438 h 1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0" h="1438">
                <a:moveTo>
                  <a:pt x="0" y="554"/>
                </a:moveTo>
                <a:lnTo>
                  <a:pt x="235" y="780"/>
                </a:lnTo>
                <a:lnTo>
                  <a:pt x="257" y="759"/>
                </a:lnTo>
                <a:lnTo>
                  <a:pt x="273" y="737"/>
                </a:lnTo>
                <a:lnTo>
                  <a:pt x="292" y="713"/>
                </a:lnTo>
                <a:lnTo>
                  <a:pt x="313" y="685"/>
                </a:lnTo>
                <a:lnTo>
                  <a:pt x="334" y="653"/>
                </a:lnTo>
                <a:lnTo>
                  <a:pt x="351" y="622"/>
                </a:lnTo>
                <a:lnTo>
                  <a:pt x="369" y="593"/>
                </a:lnTo>
                <a:lnTo>
                  <a:pt x="388" y="557"/>
                </a:lnTo>
                <a:lnTo>
                  <a:pt x="408" y="520"/>
                </a:lnTo>
                <a:lnTo>
                  <a:pt x="433" y="460"/>
                </a:lnTo>
                <a:lnTo>
                  <a:pt x="449" y="418"/>
                </a:lnTo>
                <a:lnTo>
                  <a:pt x="462" y="377"/>
                </a:lnTo>
                <a:lnTo>
                  <a:pt x="473" y="341"/>
                </a:lnTo>
                <a:lnTo>
                  <a:pt x="481" y="300"/>
                </a:lnTo>
                <a:lnTo>
                  <a:pt x="488" y="272"/>
                </a:lnTo>
                <a:lnTo>
                  <a:pt x="503" y="217"/>
                </a:lnTo>
                <a:lnTo>
                  <a:pt x="568" y="0"/>
                </a:lnTo>
                <a:lnTo>
                  <a:pt x="1150" y="69"/>
                </a:lnTo>
                <a:lnTo>
                  <a:pt x="1150" y="107"/>
                </a:lnTo>
                <a:lnTo>
                  <a:pt x="1149" y="142"/>
                </a:lnTo>
                <a:lnTo>
                  <a:pt x="1147" y="174"/>
                </a:lnTo>
                <a:lnTo>
                  <a:pt x="1146" y="207"/>
                </a:lnTo>
                <a:lnTo>
                  <a:pt x="1142" y="236"/>
                </a:lnTo>
                <a:lnTo>
                  <a:pt x="1141" y="270"/>
                </a:lnTo>
                <a:lnTo>
                  <a:pt x="1137" y="298"/>
                </a:lnTo>
                <a:lnTo>
                  <a:pt x="1132" y="328"/>
                </a:lnTo>
                <a:lnTo>
                  <a:pt x="1128" y="358"/>
                </a:lnTo>
                <a:lnTo>
                  <a:pt x="1123" y="391"/>
                </a:lnTo>
                <a:lnTo>
                  <a:pt x="1113" y="430"/>
                </a:lnTo>
                <a:lnTo>
                  <a:pt x="1108" y="461"/>
                </a:lnTo>
                <a:lnTo>
                  <a:pt x="1102" y="496"/>
                </a:lnTo>
                <a:lnTo>
                  <a:pt x="1094" y="532"/>
                </a:lnTo>
                <a:lnTo>
                  <a:pt x="1082" y="568"/>
                </a:lnTo>
                <a:lnTo>
                  <a:pt x="1069" y="608"/>
                </a:lnTo>
                <a:lnTo>
                  <a:pt x="1056" y="646"/>
                </a:lnTo>
                <a:lnTo>
                  <a:pt x="1042" y="681"/>
                </a:lnTo>
                <a:lnTo>
                  <a:pt x="1027" y="720"/>
                </a:lnTo>
                <a:lnTo>
                  <a:pt x="1007" y="768"/>
                </a:lnTo>
                <a:lnTo>
                  <a:pt x="989" y="812"/>
                </a:lnTo>
                <a:lnTo>
                  <a:pt x="975" y="842"/>
                </a:lnTo>
                <a:lnTo>
                  <a:pt x="959" y="874"/>
                </a:lnTo>
                <a:lnTo>
                  <a:pt x="942" y="908"/>
                </a:lnTo>
                <a:lnTo>
                  <a:pt x="919" y="947"/>
                </a:lnTo>
                <a:lnTo>
                  <a:pt x="899" y="977"/>
                </a:lnTo>
                <a:lnTo>
                  <a:pt x="880" y="1009"/>
                </a:lnTo>
                <a:lnTo>
                  <a:pt x="855" y="1046"/>
                </a:lnTo>
                <a:lnTo>
                  <a:pt x="834" y="1073"/>
                </a:lnTo>
                <a:lnTo>
                  <a:pt x="811" y="1109"/>
                </a:lnTo>
                <a:lnTo>
                  <a:pt x="787" y="1138"/>
                </a:lnTo>
                <a:lnTo>
                  <a:pt x="764" y="1169"/>
                </a:lnTo>
                <a:lnTo>
                  <a:pt x="737" y="1199"/>
                </a:lnTo>
                <a:lnTo>
                  <a:pt x="704" y="1236"/>
                </a:lnTo>
                <a:lnTo>
                  <a:pt x="908" y="1438"/>
                </a:lnTo>
                <a:lnTo>
                  <a:pt x="171" y="1256"/>
                </a:lnTo>
                <a:lnTo>
                  <a:pt x="0" y="554"/>
                </a:lnTo>
                <a:close/>
              </a:path>
            </a:pathLst>
          </a:custGeom>
          <a:solidFill>
            <a:schemeClr val="tx2"/>
          </a:solidFill>
          <a:ln w="22225">
            <a:solidFill>
              <a:srgbClr val="000000"/>
            </a:solidFill>
            <a:prstDash val="solid"/>
            <a:round/>
            <a:headEnd/>
            <a:tailEnd/>
          </a:ln>
        </p:spPr>
        <p:txBody>
          <a:bodyPr/>
          <a:lstStyle/>
          <a:p>
            <a:endParaRPr lang="en-US"/>
          </a:p>
        </p:txBody>
      </p:sp>
      <p:sp>
        <p:nvSpPr>
          <p:cNvPr id="5132" name="Freeform 1035"/>
          <p:cNvSpPr>
            <a:spLocks/>
          </p:cNvSpPr>
          <p:nvPr/>
        </p:nvSpPr>
        <p:spPr bwMode="auto">
          <a:xfrm rot="2543035">
            <a:off x="6773863" y="1878013"/>
            <a:ext cx="2370137" cy="2074862"/>
          </a:xfrm>
          <a:custGeom>
            <a:avLst/>
            <a:gdLst>
              <a:gd name="T0" fmla="*/ 2147483647 w 1373"/>
              <a:gd name="T1" fmla="*/ 0 h 1307"/>
              <a:gd name="T2" fmla="*/ 2147483647 w 1373"/>
              <a:gd name="T3" fmla="*/ 2147483647 h 1307"/>
              <a:gd name="T4" fmla="*/ 2147483647 w 1373"/>
              <a:gd name="T5" fmla="*/ 2147483647 h 1307"/>
              <a:gd name="T6" fmla="*/ 2147483647 w 1373"/>
              <a:gd name="T7" fmla="*/ 2147483647 h 1307"/>
              <a:gd name="T8" fmla="*/ 2147483647 w 1373"/>
              <a:gd name="T9" fmla="*/ 2147483647 h 1307"/>
              <a:gd name="T10" fmla="*/ 2147483647 w 1373"/>
              <a:gd name="T11" fmla="*/ 2147483647 h 1307"/>
              <a:gd name="T12" fmla="*/ 2147483647 w 1373"/>
              <a:gd name="T13" fmla="*/ 2147483647 h 1307"/>
              <a:gd name="T14" fmla="*/ 2147483647 w 1373"/>
              <a:gd name="T15" fmla="*/ 2147483647 h 1307"/>
              <a:gd name="T16" fmla="*/ 2147483647 w 1373"/>
              <a:gd name="T17" fmla="*/ 2147483647 h 1307"/>
              <a:gd name="T18" fmla="*/ 2147483647 w 1373"/>
              <a:gd name="T19" fmla="*/ 2147483647 h 1307"/>
              <a:gd name="T20" fmla="*/ 2147483647 w 1373"/>
              <a:gd name="T21" fmla="*/ 2147483647 h 1307"/>
              <a:gd name="T22" fmla="*/ 2147483647 w 1373"/>
              <a:gd name="T23" fmla="*/ 2147483647 h 1307"/>
              <a:gd name="T24" fmla="*/ 2147483647 w 1373"/>
              <a:gd name="T25" fmla="*/ 2147483647 h 1307"/>
              <a:gd name="T26" fmla="*/ 2147483647 w 1373"/>
              <a:gd name="T27" fmla="*/ 2147483647 h 1307"/>
              <a:gd name="T28" fmla="*/ 2147483647 w 1373"/>
              <a:gd name="T29" fmla="*/ 2147483647 h 1307"/>
              <a:gd name="T30" fmla="*/ 2147483647 w 1373"/>
              <a:gd name="T31" fmla="*/ 2147483647 h 1307"/>
              <a:gd name="T32" fmla="*/ 2147483647 w 1373"/>
              <a:gd name="T33" fmla="*/ 2147483647 h 1307"/>
              <a:gd name="T34" fmla="*/ 2147483647 w 1373"/>
              <a:gd name="T35" fmla="*/ 2147483647 h 1307"/>
              <a:gd name="T36" fmla="*/ 2147483647 w 1373"/>
              <a:gd name="T37" fmla="*/ 2147483647 h 1307"/>
              <a:gd name="T38" fmla="*/ 2147483647 w 1373"/>
              <a:gd name="T39" fmla="*/ 2147483647 h 1307"/>
              <a:gd name="T40" fmla="*/ 2147483647 w 1373"/>
              <a:gd name="T41" fmla="*/ 2147483647 h 1307"/>
              <a:gd name="T42" fmla="*/ 2147483647 w 1373"/>
              <a:gd name="T43" fmla="*/ 2147483647 h 1307"/>
              <a:gd name="T44" fmla="*/ 2147483647 w 1373"/>
              <a:gd name="T45" fmla="*/ 2147483647 h 1307"/>
              <a:gd name="T46" fmla="*/ 2147483647 w 1373"/>
              <a:gd name="T47" fmla="*/ 2147483647 h 1307"/>
              <a:gd name="T48" fmla="*/ 2147483647 w 1373"/>
              <a:gd name="T49" fmla="*/ 2147483647 h 1307"/>
              <a:gd name="T50" fmla="*/ 2147483647 w 1373"/>
              <a:gd name="T51" fmla="*/ 2147483647 h 1307"/>
              <a:gd name="T52" fmla="*/ 2147483647 w 1373"/>
              <a:gd name="T53" fmla="*/ 2147483647 h 1307"/>
              <a:gd name="T54" fmla="*/ 2147483647 w 1373"/>
              <a:gd name="T55" fmla="*/ 2147483647 h 1307"/>
              <a:gd name="T56" fmla="*/ 2147483647 w 1373"/>
              <a:gd name="T57" fmla="*/ 2147483647 h 1307"/>
              <a:gd name="T58" fmla="*/ 2147483647 w 1373"/>
              <a:gd name="T59" fmla="*/ 2147483647 h 1307"/>
              <a:gd name="T60" fmla="*/ 2147483647 w 1373"/>
              <a:gd name="T61" fmla="*/ 2147483647 h 1307"/>
              <a:gd name="T62" fmla="*/ 2147483647 w 1373"/>
              <a:gd name="T63" fmla="*/ 2147483647 h 1307"/>
              <a:gd name="T64" fmla="*/ 2147483647 w 1373"/>
              <a:gd name="T65" fmla="*/ 2147483647 h 1307"/>
              <a:gd name="T66" fmla="*/ 2147483647 w 1373"/>
              <a:gd name="T67" fmla="*/ 2147483647 h 1307"/>
              <a:gd name="T68" fmla="*/ 2147483647 w 1373"/>
              <a:gd name="T69" fmla="*/ 2147483647 h 1307"/>
              <a:gd name="T70" fmla="*/ 2147483647 w 1373"/>
              <a:gd name="T71" fmla="*/ 2147483647 h 1307"/>
              <a:gd name="T72" fmla="*/ 2147483647 w 1373"/>
              <a:gd name="T73" fmla="*/ 2147483647 h 1307"/>
              <a:gd name="T74" fmla="*/ 2147483647 w 1373"/>
              <a:gd name="T75" fmla="*/ 2147483647 h 1307"/>
              <a:gd name="T76" fmla="*/ 2147483647 w 1373"/>
              <a:gd name="T77" fmla="*/ 2147483647 h 1307"/>
              <a:gd name="T78" fmla="*/ 2147483647 w 1373"/>
              <a:gd name="T79" fmla="*/ 2147483647 h 1307"/>
              <a:gd name="T80" fmla="*/ 2147483647 w 1373"/>
              <a:gd name="T81" fmla="*/ 2147483647 h 1307"/>
              <a:gd name="T82" fmla="*/ 2147483647 w 1373"/>
              <a:gd name="T83" fmla="*/ 2147483647 h 1307"/>
              <a:gd name="T84" fmla="*/ 2147483647 w 1373"/>
              <a:gd name="T85" fmla="*/ 2147483647 h 1307"/>
              <a:gd name="T86" fmla="*/ 2147483647 w 1373"/>
              <a:gd name="T87" fmla="*/ 2147483647 h 1307"/>
              <a:gd name="T88" fmla="*/ 2147483647 w 1373"/>
              <a:gd name="T89" fmla="*/ 2147483647 h 1307"/>
              <a:gd name="T90" fmla="*/ 2147483647 w 1373"/>
              <a:gd name="T91" fmla="*/ 2147483647 h 1307"/>
              <a:gd name="T92" fmla="*/ 2147483647 w 1373"/>
              <a:gd name="T93" fmla="*/ 2147483647 h 1307"/>
              <a:gd name="T94" fmla="*/ 2147483647 w 1373"/>
              <a:gd name="T95" fmla="*/ 2147483647 h 1307"/>
              <a:gd name="T96" fmla="*/ 2147483647 w 1373"/>
              <a:gd name="T97" fmla="*/ 2147483647 h 1307"/>
              <a:gd name="T98" fmla="*/ 2147483647 w 1373"/>
              <a:gd name="T99" fmla="*/ 2147483647 h 1307"/>
              <a:gd name="T100" fmla="*/ 2147483647 w 1373"/>
              <a:gd name="T101" fmla="*/ 2147483647 h 1307"/>
              <a:gd name="T102" fmla="*/ 2147483647 w 1373"/>
              <a:gd name="T103" fmla="*/ 2147483647 h 1307"/>
              <a:gd name="T104" fmla="*/ 2147483647 w 1373"/>
              <a:gd name="T105" fmla="*/ 2147483647 h 1307"/>
              <a:gd name="T106" fmla="*/ 2147483647 w 1373"/>
              <a:gd name="T107" fmla="*/ 2147483647 h 1307"/>
              <a:gd name="T108" fmla="*/ 2147483647 w 1373"/>
              <a:gd name="T109" fmla="*/ 2147483647 h 1307"/>
              <a:gd name="T110" fmla="*/ 2147483647 w 1373"/>
              <a:gd name="T111" fmla="*/ 2147483647 h 1307"/>
              <a:gd name="T112" fmla="*/ 2147483647 w 1373"/>
              <a:gd name="T113" fmla="*/ 2147483647 h 1307"/>
              <a:gd name="T114" fmla="*/ 2147483647 w 1373"/>
              <a:gd name="T115" fmla="*/ 2147483647 h 1307"/>
              <a:gd name="T116" fmla="*/ 0 w 1373"/>
              <a:gd name="T117" fmla="*/ 2147483647 h 1307"/>
              <a:gd name="T118" fmla="*/ 2147483647 w 1373"/>
              <a:gd name="T119" fmla="*/ 0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3"/>
              <a:gd name="T181" fmla="*/ 0 h 1307"/>
              <a:gd name="T182" fmla="*/ 1373 w 1373"/>
              <a:gd name="T183" fmla="*/ 1307 h 1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3" h="1307">
                <a:moveTo>
                  <a:pt x="279" y="0"/>
                </a:moveTo>
                <a:lnTo>
                  <a:pt x="307" y="14"/>
                </a:lnTo>
                <a:lnTo>
                  <a:pt x="330" y="26"/>
                </a:lnTo>
                <a:lnTo>
                  <a:pt x="354" y="38"/>
                </a:lnTo>
                <a:lnTo>
                  <a:pt x="377" y="50"/>
                </a:lnTo>
                <a:lnTo>
                  <a:pt x="401" y="64"/>
                </a:lnTo>
                <a:lnTo>
                  <a:pt x="423" y="80"/>
                </a:lnTo>
                <a:lnTo>
                  <a:pt x="446" y="94"/>
                </a:lnTo>
                <a:lnTo>
                  <a:pt x="469" y="107"/>
                </a:lnTo>
                <a:lnTo>
                  <a:pt x="496" y="127"/>
                </a:lnTo>
                <a:lnTo>
                  <a:pt x="526" y="147"/>
                </a:lnTo>
                <a:lnTo>
                  <a:pt x="549" y="163"/>
                </a:lnTo>
                <a:lnTo>
                  <a:pt x="571" y="182"/>
                </a:lnTo>
                <a:lnTo>
                  <a:pt x="599" y="201"/>
                </a:lnTo>
                <a:lnTo>
                  <a:pt x="627" y="222"/>
                </a:lnTo>
                <a:lnTo>
                  <a:pt x="651" y="243"/>
                </a:lnTo>
                <a:lnTo>
                  <a:pt x="675" y="265"/>
                </a:lnTo>
                <a:lnTo>
                  <a:pt x="698" y="286"/>
                </a:lnTo>
                <a:lnTo>
                  <a:pt x="726" y="312"/>
                </a:lnTo>
                <a:lnTo>
                  <a:pt x="750" y="335"/>
                </a:lnTo>
                <a:lnTo>
                  <a:pt x="771" y="358"/>
                </a:lnTo>
                <a:lnTo>
                  <a:pt x="795" y="384"/>
                </a:lnTo>
                <a:lnTo>
                  <a:pt x="814" y="403"/>
                </a:lnTo>
                <a:lnTo>
                  <a:pt x="835" y="427"/>
                </a:lnTo>
                <a:lnTo>
                  <a:pt x="856" y="451"/>
                </a:lnTo>
                <a:lnTo>
                  <a:pt x="878" y="481"/>
                </a:lnTo>
                <a:lnTo>
                  <a:pt x="898" y="505"/>
                </a:lnTo>
                <a:lnTo>
                  <a:pt x="918" y="533"/>
                </a:lnTo>
                <a:lnTo>
                  <a:pt x="943" y="566"/>
                </a:lnTo>
                <a:lnTo>
                  <a:pt x="964" y="595"/>
                </a:lnTo>
                <a:lnTo>
                  <a:pt x="986" y="628"/>
                </a:lnTo>
                <a:lnTo>
                  <a:pt x="1007" y="661"/>
                </a:lnTo>
                <a:lnTo>
                  <a:pt x="1026" y="696"/>
                </a:lnTo>
                <a:lnTo>
                  <a:pt x="1047" y="733"/>
                </a:lnTo>
                <a:lnTo>
                  <a:pt x="1063" y="764"/>
                </a:lnTo>
                <a:lnTo>
                  <a:pt x="1078" y="793"/>
                </a:lnTo>
                <a:lnTo>
                  <a:pt x="1092" y="828"/>
                </a:lnTo>
                <a:lnTo>
                  <a:pt x="1101" y="852"/>
                </a:lnTo>
                <a:lnTo>
                  <a:pt x="1373" y="745"/>
                </a:lnTo>
                <a:lnTo>
                  <a:pt x="950" y="1307"/>
                </a:lnTo>
                <a:lnTo>
                  <a:pt x="199" y="1215"/>
                </a:lnTo>
                <a:lnTo>
                  <a:pt x="496" y="1096"/>
                </a:lnTo>
                <a:lnTo>
                  <a:pt x="477" y="1056"/>
                </a:lnTo>
                <a:lnTo>
                  <a:pt x="458" y="1017"/>
                </a:lnTo>
                <a:lnTo>
                  <a:pt x="432" y="976"/>
                </a:lnTo>
                <a:lnTo>
                  <a:pt x="403" y="932"/>
                </a:lnTo>
                <a:lnTo>
                  <a:pt x="377" y="896"/>
                </a:lnTo>
                <a:lnTo>
                  <a:pt x="349" y="861"/>
                </a:lnTo>
                <a:lnTo>
                  <a:pt x="319" y="826"/>
                </a:lnTo>
                <a:lnTo>
                  <a:pt x="290" y="797"/>
                </a:lnTo>
                <a:lnTo>
                  <a:pt x="260" y="769"/>
                </a:lnTo>
                <a:lnTo>
                  <a:pt x="226" y="738"/>
                </a:lnTo>
                <a:lnTo>
                  <a:pt x="193" y="712"/>
                </a:lnTo>
                <a:lnTo>
                  <a:pt x="161" y="686"/>
                </a:lnTo>
                <a:lnTo>
                  <a:pt x="130" y="663"/>
                </a:lnTo>
                <a:lnTo>
                  <a:pt x="92" y="639"/>
                </a:lnTo>
                <a:lnTo>
                  <a:pt x="54" y="616"/>
                </a:lnTo>
                <a:lnTo>
                  <a:pt x="28" y="604"/>
                </a:lnTo>
                <a:lnTo>
                  <a:pt x="0" y="588"/>
                </a:lnTo>
                <a:lnTo>
                  <a:pt x="279" y="0"/>
                </a:lnTo>
                <a:close/>
              </a:path>
            </a:pathLst>
          </a:custGeom>
          <a:solidFill>
            <a:srgbClr val="FF6600"/>
          </a:solidFill>
          <a:ln w="22225">
            <a:solidFill>
              <a:srgbClr val="000000"/>
            </a:solidFill>
            <a:prstDash val="solid"/>
            <a:round/>
            <a:headEnd/>
            <a:tailEnd/>
          </a:ln>
        </p:spPr>
        <p:txBody>
          <a:bodyPr/>
          <a:lstStyle/>
          <a:p>
            <a:endParaRPr lang="en-US"/>
          </a:p>
        </p:txBody>
      </p:sp>
      <p:sp>
        <p:nvSpPr>
          <p:cNvPr id="5133" name="Freeform 1036"/>
          <p:cNvSpPr>
            <a:spLocks/>
          </p:cNvSpPr>
          <p:nvPr/>
        </p:nvSpPr>
        <p:spPr bwMode="auto">
          <a:xfrm rot="3805178">
            <a:off x="6387306" y="243682"/>
            <a:ext cx="2005013" cy="1974850"/>
          </a:xfrm>
          <a:custGeom>
            <a:avLst/>
            <a:gdLst>
              <a:gd name="T0" fmla="*/ 2147483647 w 1328"/>
              <a:gd name="T1" fmla="*/ 2147483647 h 1072"/>
              <a:gd name="T2" fmla="*/ 2147483647 w 1328"/>
              <a:gd name="T3" fmla="*/ 2147483647 h 1072"/>
              <a:gd name="T4" fmla="*/ 2147483647 w 1328"/>
              <a:gd name="T5" fmla="*/ 2147483647 h 1072"/>
              <a:gd name="T6" fmla="*/ 2147483647 w 1328"/>
              <a:gd name="T7" fmla="*/ 2147483647 h 1072"/>
              <a:gd name="T8" fmla="*/ 2147483647 w 1328"/>
              <a:gd name="T9" fmla="*/ 2147483647 h 1072"/>
              <a:gd name="T10" fmla="*/ 2147483647 w 1328"/>
              <a:gd name="T11" fmla="*/ 2147483647 h 1072"/>
              <a:gd name="T12" fmla="*/ 2147483647 w 1328"/>
              <a:gd name="T13" fmla="*/ 2147483647 h 1072"/>
              <a:gd name="T14" fmla="*/ 2147483647 w 1328"/>
              <a:gd name="T15" fmla="*/ 2147483647 h 1072"/>
              <a:gd name="T16" fmla="*/ 2147483647 w 1328"/>
              <a:gd name="T17" fmla="*/ 2147483647 h 1072"/>
              <a:gd name="T18" fmla="*/ 2147483647 w 1328"/>
              <a:gd name="T19" fmla="*/ 2147483647 h 1072"/>
              <a:gd name="T20" fmla="*/ 2147483647 w 1328"/>
              <a:gd name="T21" fmla="*/ 2147483647 h 1072"/>
              <a:gd name="T22" fmla="*/ 2147483647 w 1328"/>
              <a:gd name="T23" fmla="*/ 2147483647 h 1072"/>
              <a:gd name="T24" fmla="*/ 2147483647 w 1328"/>
              <a:gd name="T25" fmla="*/ 2147483647 h 1072"/>
              <a:gd name="T26" fmla="*/ 2147483647 w 1328"/>
              <a:gd name="T27" fmla="*/ 2147483647 h 1072"/>
              <a:gd name="T28" fmla="*/ 2147483647 w 1328"/>
              <a:gd name="T29" fmla="*/ 2147483647 h 1072"/>
              <a:gd name="T30" fmla="*/ 2147483647 w 1328"/>
              <a:gd name="T31" fmla="*/ 2147483647 h 1072"/>
              <a:gd name="T32" fmla="*/ 2147483647 w 1328"/>
              <a:gd name="T33" fmla="*/ 2147483647 h 1072"/>
              <a:gd name="T34" fmla="*/ 2147483647 w 1328"/>
              <a:gd name="T35" fmla="*/ 2147483647 h 1072"/>
              <a:gd name="T36" fmla="*/ 0 w 1328"/>
              <a:gd name="T37" fmla="*/ 2147483647 h 1072"/>
              <a:gd name="T38" fmla="*/ 2147483647 w 1328"/>
              <a:gd name="T39" fmla="*/ 2147483647 h 1072"/>
              <a:gd name="T40" fmla="*/ 2147483647 w 1328"/>
              <a:gd name="T41" fmla="*/ 2147483647 h 1072"/>
              <a:gd name="T42" fmla="*/ 2147483647 w 1328"/>
              <a:gd name="T43" fmla="*/ 2147483647 h 1072"/>
              <a:gd name="T44" fmla="*/ 2147483647 w 1328"/>
              <a:gd name="T45" fmla="*/ 2147483647 h 1072"/>
              <a:gd name="T46" fmla="*/ 2147483647 w 1328"/>
              <a:gd name="T47" fmla="*/ 2147483647 h 1072"/>
              <a:gd name="T48" fmla="*/ 2147483647 w 1328"/>
              <a:gd name="T49" fmla="*/ 2147483647 h 1072"/>
              <a:gd name="T50" fmla="*/ 2147483647 w 1328"/>
              <a:gd name="T51" fmla="*/ 2147483647 h 1072"/>
              <a:gd name="T52" fmla="*/ 2147483647 w 1328"/>
              <a:gd name="T53" fmla="*/ 2147483647 h 1072"/>
              <a:gd name="T54" fmla="*/ 2147483647 w 1328"/>
              <a:gd name="T55" fmla="*/ 2147483647 h 1072"/>
              <a:gd name="T56" fmla="*/ 2147483647 w 1328"/>
              <a:gd name="T57" fmla="*/ 2147483647 h 1072"/>
              <a:gd name="T58" fmla="*/ 2147483647 w 1328"/>
              <a:gd name="T59" fmla="*/ 2147483647 h 1072"/>
              <a:gd name="T60" fmla="*/ 2147483647 w 1328"/>
              <a:gd name="T61" fmla="*/ 2147483647 h 1072"/>
              <a:gd name="T62" fmla="*/ 2147483647 w 1328"/>
              <a:gd name="T63" fmla="*/ 2147483647 h 1072"/>
              <a:gd name="T64" fmla="*/ 2147483647 w 1328"/>
              <a:gd name="T65" fmla="*/ 2147483647 h 1072"/>
              <a:gd name="T66" fmla="*/ 2147483647 w 1328"/>
              <a:gd name="T67" fmla="*/ 2147483647 h 1072"/>
              <a:gd name="T68" fmla="*/ 2147483647 w 1328"/>
              <a:gd name="T69" fmla="*/ 2147483647 h 1072"/>
              <a:gd name="T70" fmla="*/ 2147483647 w 1328"/>
              <a:gd name="T71" fmla="*/ 2147483647 h 1072"/>
              <a:gd name="T72" fmla="*/ 2147483647 w 1328"/>
              <a:gd name="T73" fmla="*/ 2147483647 h 1072"/>
              <a:gd name="T74" fmla="*/ 2147483647 w 1328"/>
              <a:gd name="T75" fmla="*/ 2147483647 h 1072"/>
              <a:gd name="T76" fmla="*/ 2147483647 w 1328"/>
              <a:gd name="T77" fmla="*/ 2147483647 h 1072"/>
              <a:gd name="T78" fmla="*/ 2147483647 w 1328"/>
              <a:gd name="T79" fmla="*/ 2147483647 h 1072"/>
              <a:gd name="T80" fmla="*/ 2147483647 w 1328"/>
              <a:gd name="T81" fmla="*/ 2147483647 h 1072"/>
              <a:gd name="T82" fmla="*/ 2147483647 w 1328"/>
              <a:gd name="T83" fmla="*/ 2147483647 h 1072"/>
              <a:gd name="T84" fmla="*/ 2147483647 w 1328"/>
              <a:gd name="T85" fmla="*/ 2147483647 h 1072"/>
              <a:gd name="T86" fmla="*/ 2147483647 w 1328"/>
              <a:gd name="T87" fmla="*/ 2147483647 h 1072"/>
              <a:gd name="T88" fmla="*/ 2147483647 w 1328"/>
              <a:gd name="T89" fmla="*/ 2147483647 h 1072"/>
              <a:gd name="T90" fmla="*/ 2147483647 w 1328"/>
              <a:gd name="T91" fmla="*/ 2147483647 h 1072"/>
              <a:gd name="T92" fmla="*/ 2147483647 w 1328"/>
              <a:gd name="T93" fmla="*/ 2147483647 h 1072"/>
              <a:gd name="T94" fmla="*/ 2147483647 w 1328"/>
              <a:gd name="T95" fmla="*/ 2147483647 h 1072"/>
              <a:gd name="T96" fmla="*/ 2147483647 w 1328"/>
              <a:gd name="T97" fmla="*/ 0 h 1072"/>
              <a:gd name="T98" fmla="*/ 2147483647 w 1328"/>
              <a:gd name="T99" fmla="*/ 2147483647 h 1072"/>
              <a:gd name="T100" fmla="*/ 2147483647 w 1328"/>
              <a:gd name="T101" fmla="*/ 2147483647 h 10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8"/>
              <a:gd name="T154" fmla="*/ 0 h 1072"/>
              <a:gd name="T155" fmla="*/ 1328 w 1328"/>
              <a:gd name="T156" fmla="*/ 1072 h 10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8" h="1072">
                <a:moveTo>
                  <a:pt x="708" y="1072"/>
                </a:moveTo>
                <a:lnTo>
                  <a:pt x="795" y="863"/>
                </a:lnTo>
                <a:lnTo>
                  <a:pt x="767" y="855"/>
                </a:lnTo>
                <a:lnTo>
                  <a:pt x="736" y="848"/>
                </a:lnTo>
                <a:lnTo>
                  <a:pt x="696" y="839"/>
                </a:lnTo>
                <a:lnTo>
                  <a:pt x="663" y="834"/>
                </a:lnTo>
                <a:lnTo>
                  <a:pt x="627" y="829"/>
                </a:lnTo>
                <a:lnTo>
                  <a:pt x="587" y="825"/>
                </a:lnTo>
                <a:lnTo>
                  <a:pt x="545" y="822"/>
                </a:lnTo>
                <a:lnTo>
                  <a:pt x="470" y="822"/>
                </a:lnTo>
                <a:lnTo>
                  <a:pt x="432" y="824"/>
                </a:lnTo>
                <a:lnTo>
                  <a:pt x="396" y="827"/>
                </a:lnTo>
                <a:lnTo>
                  <a:pt x="359" y="830"/>
                </a:lnTo>
                <a:lnTo>
                  <a:pt x="323" y="837"/>
                </a:lnTo>
                <a:lnTo>
                  <a:pt x="288" y="844"/>
                </a:lnTo>
                <a:lnTo>
                  <a:pt x="246" y="853"/>
                </a:lnTo>
                <a:lnTo>
                  <a:pt x="210" y="865"/>
                </a:lnTo>
                <a:lnTo>
                  <a:pt x="305" y="424"/>
                </a:lnTo>
                <a:lnTo>
                  <a:pt x="0" y="249"/>
                </a:lnTo>
                <a:lnTo>
                  <a:pt x="15" y="243"/>
                </a:lnTo>
                <a:lnTo>
                  <a:pt x="47" y="233"/>
                </a:lnTo>
                <a:lnTo>
                  <a:pt x="71" y="226"/>
                </a:lnTo>
                <a:lnTo>
                  <a:pt x="99" y="217"/>
                </a:lnTo>
                <a:lnTo>
                  <a:pt x="132" y="210"/>
                </a:lnTo>
                <a:lnTo>
                  <a:pt x="159" y="204"/>
                </a:lnTo>
                <a:lnTo>
                  <a:pt x="196" y="195"/>
                </a:lnTo>
                <a:lnTo>
                  <a:pt x="227" y="190"/>
                </a:lnTo>
                <a:lnTo>
                  <a:pt x="264" y="184"/>
                </a:lnTo>
                <a:lnTo>
                  <a:pt x="302" y="179"/>
                </a:lnTo>
                <a:lnTo>
                  <a:pt x="338" y="176"/>
                </a:lnTo>
                <a:lnTo>
                  <a:pt x="380" y="174"/>
                </a:lnTo>
                <a:lnTo>
                  <a:pt x="420" y="171"/>
                </a:lnTo>
                <a:lnTo>
                  <a:pt x="460" y="171"/>
                </a:lnTo>
                <a:lnTo>
                  <a:pt x="502" y="171"/>
                </a:lnTo>
                <a:lnTo>
                  <a:pt x="554" y="171"/>
                </a:lnTo>
                <a:lnTo>
                  <a:pt x="601" y="172"/>
                </a:lnTo>
                <a:lnTo>
                  <a:pt x="632" y="174"/>
                </a:lnTo>
                <a:lnTo>
                  <a:pt x="670" y="177"/>
                </a:lnTo>
                <a:lnTo>
                  <a:pt x="706" y="181"/>
                </a:lnTo>
                <a:lnTo>
                  <a:pt x="750" y="186"/>
                </a:lnTo>
                <a:lnTo>
                  <a:pt x="786" y="193"/>
                </a:lnTo>
                <a:lnTo>
                  <a:pt x="821" y="200"/>
                </a:lnTo>
                <a:lnTo>
                  <a:pt x="866" y="209"/>
                </a:lnTo>
                <a:lnTo>
                  <a:pt x="901" y="217"/>
                </a:lnTo>
                <a:lnTo>
                  <a:pt x="943" y="228"/>
                </a:lnTo>
                <a:lnTo>
                  <a:pt x="977" y="237"/>
                </a:lnTo>
                <a:lnTo>
                  <a:pt x="1016" y="249"/>
                </a:lnTo>
                <a:lnTo>
                  <a:pt x="1054" y="261"/>
                </a:lnTo>
                <a:lnTo>
                  <a:pt x="1167" y="0"/>
                </a:lnTo>
                <a:lnTo>
                  <a:pt x="1328" y="726"/>
                </a:lnTo>
                <a:lnTo>
                  <a:pt x="708" y="1072"/>
                </a:lnTo>
                <a:close/>
              </a:path>
            </a:pathLst>
          </a:custGeom>
          <a:solidFill>
            <a:srgbClr val="FF0000"/>
          </a:solidFill>
          <a:ln w="22225">
            <a:solidFill>
              <a:srgbClr val="000000"/>
            </a:solidFill>
            <a:prstDash val="solid"/>
            <a:round/>
            <a:headEnd/>
            <a:tailEnd/>
          </a:ln>
        </p:spPr>
        <p:txBody>
          <a:bodyPr/>
          <a:lstStyle/>
          <a:p>
            <a:endParaRPr lang="en-US"/>
          </a:p>
        </p:txBody>
      </p:sp>
      <p:sp>
        <p:nvSpPr>
          <p:cNvPr id="5134" name="WordArt 1037"/>
          <p:cNvSpPr>
            <a:spLocks noChangeArrowheads="1" noChangeShapeType="1" noTextEdit="1"/>
          </p:cNvSpPr>
          <p:nvPr/>
        </p:nvSpPr>
        <p:spPr bwMode="auto">
          <a:xfrm>
            <a:off x="4012406" y="2516856"/>
            <a:ext cx="2216943" cy="1455623"/>
          </a:xfrm>
          <a:prstGeom prst="rect">
            <a:avLst/>
          </a:prstGeom>
        </p:spPr>
        <p:txBody>
          <a:bodyPr wrap="none" fromWordArt="1">
            <a:prstTxWarp prst="textPlain">
              <a:avLst>
                <a:gd name="adj" fmla="val 50000"/>
              </a:avLst>
            </a:prstTxWarp>
            <a:scene3d>
              <a:camera prst="legacyPerspectiveTop"/>
              <a:lightRig rig="legacyFlat3" dir="b"/>
            </a:scene3d>
            <a:sp3d extrusionH="303200" prstMaterial="legacyMatte">
              <a:extrusionClr>
                <a:srgbClr val="000000"/>
              </a:extrusionClr>
            </a:sp3d>
          </a:bodyPr>
          <a:lstStyle/>
          <a:p>
            <a:pPr algn="ctr"/>
            <a:r>
              <a:rPr lang="en-US" sz="3600" kern="10" dirty="0">
                <a:ln w="9525">
                  <a:round/>
                  <a:headEnd/>
                  <a:tailEnd/>
                </a:ln>
                <a:solidFill>
                  <a:schemeClr val="accent1"/>
                </a:solidFill>
                <a:latin typeface="Arial Black"/>
              </a:rPr>
              <a:t>To State </a:t>
            </a:r>
          </a:p>
          <a:p>
            <a:pPr algn="ctr"/>
            <a:r>
              <a:rPr lang="en-US" sz="3600" kern="10" dirty="0">
                <a:ln w="9525">
                  <a:round/>
                  <a:headEnd/>
                  <a:tailEnd/>
                </a:ln>
                <a:solidFill>
                  <a:schemeClr val="accent1"/>
                </a:solidFill>
                <a:latin typeface="Arial Black"/>
              </a:rPr>
              <a:t>Flow Through to </a:t>
            </a:r>
          </a:p>
          <a:p>
            <a:pPr algn="ctr"/>
            <a:r>
              <a:rPr lang="en-US" sz="3600" kern="10" dirty="0">
                <a:ln w="9525">
                  <a:round/>
                  <a:headEnd/>
                  <a:tailEnd/>
                </a:ln>
                <a:solidFill>
                  <a:schemeClr val="accent1"/>
                </a:solidFill>
                <a:latin typeface="Arial Black"/>
              </a:rPr>
              <a:t>Applicant</a:t>
            </a:r>
          </a:p>
        </p:txBody>
      </p:sp>
      <p:sp>
        <p:nvSpPr>
          <p:cNvPr id="5135" name="WordArt 1038"/>
          <p:cNvSpPr>
            <a:spLocks noChangeArrowheads="1" noChangeShapeType="1" noTextEdit="1"/>
          </p:cNvSpPr>
          <p:nvPr/>
        </p:nvSpPr>
        <p:spPr bwMode="auto">
          <a:xfrm rot="-2025168">
            <a:off x="1172131" y="1778072"/>
            <a:ext cx="1395890" cy="913631"/>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Phase III</a:t>
            </a:r>
          </a:p>
          <a:p>
            <a:pPr algn="ctr"/>
            <a:r>
              <a:rPr lang="en-US" sz="3600" kern="10" dirty="0">
                <a:ln w="9525">
                  <a:solidFill>
                    <a:srgbClr val="000000"/>
                  </a:solidFill>
                  <a:round/>
                  <a:headEnd/>
                  <a:tailEnd/>
                </a:ln>
                <a:solidFill>
                  <a:srgbClr val="000000"/>
                </a:solidFill>
                <a:latin typeface="Arial Black"/>
              </a:rPr>
              <a:t>Scoping </a:t>
            </a:r>
          </a:p>
          <a:p>
            <a:pPr algn="ctr"/>
            <a:r>
              <a:rPr lang="en-US" sz="3600" kern="10" dirty="0">
                <a:ln w="9525">
                  <a:solidFill>
                    <a:srgbClr val="000000"/>
                  </a:solidFill>
                  <a:round/>
                  <a:headEnd/>
                  <a:tailEnd/>
                </a:ln>
                <a:solidFill>
                  <a:srgbClr val="000000"/>
                </a:solidFill>
                <a:latin typeface="Arial Black"/>
              </a:rPr>
              <a:t>&amp; Costing</a:t>
            </a:r>
          </a:p>
        </p:txBody>
      </p:sp>
      <p:sp>
        <p:nvSpPr>
          <p:cNvPr id="5136" name="WordArt 1039"/>
          <p:cNvSpPr>
            <a:spLocks noChangeArrowheads="1" noChangeShapeType="1" noTextEdit="1"/>
          </p:cNvSpPr>
          <p:nvPr/>
        </p:nvSpPr>
        <p:spPr bwMode="auto">
          <a:xfrm rot="1326568">
            <a:off x="2763911" y="1640665"/>
            <a:ext cx="1466033" cy="623213"/>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Phase IV</a:t>
            </a:r>
          </a:p>
          <a:p>
            <a:pPr algn="ctr"/>
            <a:r>
              <a:rPr lang="en-US" sz="3600" kern="10" dirty="0">
                <a:ln w="9525">
                  <a:solidFill>
                    <a:srgbClr val="000000"/>
                  </a:solidFill>
                  <a:round/>
                  <a:headEnd/>
                  <a:tailEnd/>
                </a:ln>
                <a:solidFill>
                  <a:srgbClr val="000000"/>
                </a:solidFill>
                <a:latin typeface="Arial Black"/>
              </a:rPr>
              <a:t>Obligation</a:t>
            </a:r>
          </a:p>
        </p:txBody>
      </p:sp>
      <p:sp>
        <p:nvSpPr>
          <p:cNvPr id="5137" name="WordArt 1040"/>
          <p:cNvSpPr>
            <a:spLocks noChangeArrowheads="1" noChangeShapeType="1" noTextEdit="1"/>
          </p:cNvSpPr>
          <p:nvPr/>
        </p:nvSpPr>
        <p:spPr bwMode="auto">
          <a:xfrm>
            <a:off x="6813550" y="882650"/>
            <a:ext cx="11557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Disaster</a:t>
            </a:r>
          </a:p>
        </p:txBody>
      </p:sp>
      <p:sp>
        <p:nvSpPr>
          <p:cNvPr id="5138" name="WordArt 1041"/>
          <p:cNvSpPr>
            <a:spLocks noChangeArrowheads="1" noChangeShapeType="1" noTextEdit="1"/>
          </p:cNvSpPr>
          <p:nvPr/>
        </p:nvSpPr>
        <p:spPr bwMode="auto">
          <a:xfrm>
            <a:off x="7110413" y="1327150"/>
            <a:ext cx="765175"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Event</a:t>
            </a:r>
          </a:p>
        </p:txBody>
      </p:sp>
      <p:sp>
        <p:nvSpPr>
          <p:cNvPr id="5139" name="WordArt 1042"/>
          <p:cNvSpPr>
            <a:spLocks noChangeArrowheads="1" noChangeShapeType="1" noTextEdit="1"/>
          </p:cNvSpPr>
          <p:nvPr/>
        </p:nvSpPr>
        <p:spPr bwMode="auto">
          <a:xfrm rot="-3812821">
            <a:off x="6872671" y="2576158"/>
            <a:ext cx="1619843" cy="36512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a:cs typeface="Arial"/>
              </a:rPr>
              <a:t>Joint PDA</a:t>
            </a:r>
          </a:p>
        </p:txBody>
      </p:sp>
      <p:sp>
        <p:nvSpPr>
          <p:cNvPr id="5140" name="WordArt 1043"/>
          <p:cNvSpPr>
            <a:spLocks noChangeArrowheads="1" noChangeShapeType="1" noTextEdit="1"/>
          </p:cNvSpPr>
          <p:nvPr/>
        </p:nvSpPr>
        <p:spPr bwMode="auto">
          <a:xfrm rot="17659285">
            <a:off x="7141181" y="2705489"/>
            <a:ext cx="2145833" cy="40981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Declaration</a:t>
            </a:r>
          </a:p>
        </p:txBody>
      </p:sp>
      <p:sp>
        <p:nvSpPr>
          <p:cNvPr id="5141" name="WordArt 1044"/>
          <p:cNvSpPr>
            <a:spLocks noChangeArrowheads="1" noChangeShapeType="1" noTextEdit="1"/>
          </p:cNvSpPr>
          <p:nvPr/>
        </p:nvSpPr>
        <p:spPr bwMode="auto">
          <a:xfrm rot="-3288210">
            <a:off x="6342856" y="4304507"/>
            <a:ext cx="1446213" cy="406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3300"/>
                </a:solidFill>
                <a:latin typeface="Arial Black"/>
              </a:rPr>
              <a:t>Applicant</a:t>
            </a:r>
          </a:p>
        </p:txBody>
      </p:sp>
      <p:sp>
        <p:nvSpPr>
          <p:cNvPr id="5142" name="WordArt 1045"/>
          <p:cNvSpPr>
            <a:spLocks noChangeArrowheads="1" noChangeShapeType="1" noTextEdit="1"/>
          </p:cNvSpPr>
          <p:nvPr/>
        </p:nvSpPr>
        <p:spPr bwMode="auto">
          <a:xfrm rot="-3273122">
            <a:off x="6805613" y="4560888"/>
            <a:ext cx="1193800" cy="368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rPr>
              <a:t>Briefing</a:t>
            </a:r>
          </a:p>
        </p:txBody>
      </p:sp>
      <p:sp>
        <p:nvSpPr>
          <p:cNvPr id="5143" name="WordArt 1046"/>
          <p:cNvSpPr>
            <a:spLocks noChangeArrowheads="1" noChangeShapeType="1" noTextEdit="1"/>
          </p:cNvSpPr>
          <p:nvPr/>
        </p:nvSpPr>
        <p:spPr bwMode="auto">
          <a:xfrm rot="-1365158">
            <a:off x="4869402" y="5255323"/>
            <a:ext cx="1502213" cy="367639"/>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Submit Request</a:t>
            </a:r>
          </a:p>
        </p:txBody>
      </p:sp>
      <p:sp>
        <p:nvSpPr>
          <p:cNvPr id="5145" name="WordArt 1048"/>
          <p:cNvSpPr>
            <a:spLocks noChangeArrowheads="1" noChangeShapeType="1" noTextEdit="1"/>
          </p:cNvSpPr>
          <p:nvPr/>
        </p:nvSpPr>
        <p:spPr bwMode="auto">
          <a:xfrm rot="-1390910">
            <a:off x="5121338" y="5618587"/>
            <a:ext cx="1504378" cy="386692"/>
          </a:xfrm>
          <a:prstGeom prst="rect">
            <a:avLst/>
          </a:prstGeom>
        </p:spPr>
        <p:txBody>
          <a:bodyPr wrap="none" fromWordArt="1">
            <a:prstTxWarp prst="textPlain">
              <a:avLst>
                <a:gd name="adj" fmla="val 50792"/>
              </a:avLst>
            </a:prstTxWarp>
          </a:bodyPr>
          <a:lstStyle/>
          <a:p>
            <a:pPr algn="ctr"/>
            <a:r>
              <a:rPr lang="en-US" sz="3600" kern="10" dirty="0">
                <a:ln w="9525">
                  <a:solidFill>
                    <a:srgbClr val="000000"/>
                  </a:solidFill>
                  <a:round/>
                  <a:headEnd/>
                  <a:tailEnd/>
                </a:ln>
                <a:solidFill>
                  <a:srgbClr val="000000"/>
                </a:solidFill>
                <a:latin typeface="Arial Black"/>
              </a:rPr>
              <a:t>for Public Assistance</a:t>
            </a:r>
          </a:p>
        </p:txBody>
      </p:sp>
      <p:sp>
        <p:nvSpPr>
          <p:cNvPr id="5146" name="WordArt 1049"/>
          <p:cNvSpPr>
            <a:spLocks noChangeArrowheads="1" noChangeShapeType="1" noTextEdit="1"/>
          </p:cNvSpPr>
          <p:nvPr/>
        </p:nvSpPr>
        <p:spPr bwMode="auto">
          <a:xfrm>
            <a:off x="2943002" y="5452019"/>
            <a:ext cx="1730598" cy="551361"/>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Program Delivery </a:t>
            </a:r>
          </a:p>
          <a:p>
            <a:pPr algn="ctr"/>
            <a:r>
              <a:rPr lang="en-US" sz="3600" kern="10" dirty="0">
                <a:ln w="9525">
                  <a:solidFill>
                    <a:srgbClr val="000000"/>
                  </a:solidFill>
                  <a:round/>
                  <a:headEnd/>
                  <a:tailEnd/>
                </a:ln>
                <a:solidFill>
                  <a:srgbClr val="000000"/>
                </a:solidFill>
                <a:latin typeface="Arial Black"/>
              </a:rPr>
              <a:t>Manager Assigned</a:t>
            </a:r>
          </a:p>
        </p:txBody>
      </p:sp>
      <p:sp>
        <p:nvSpPr>
          <p:cNvPr id="5147" name="WordArt 1050"/>
          <p:cNvSpPr>
            <a:spLocks noChangeArrowheads="1" noChangeShapeType="1" noTextEdit="1"/>
          </p:cNvSpPr>
          <p:nvPr/>
        </p:nvSpPr>
        <p:spPr bwMode="auto">
          <a:xfrm>
            <a:off x="2943002" y="6064250"/>
            <a:ext cx="1913755" cy="330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Exploratory Call</a:t>
            </a:r>
          </a:p>
        </p:txBody>
      </p:sp>
      <p:sp>
        <p:nvSpPr>
          <p:cNvPr id="5148" name="WordArt 1051"/>
          <p:cNvSpPr>
            <a:spLocks noChangeArrowheads="1" noChangeShapeType="1" noTextEdit="1"/>
          </p:cNvSpPr>
          <p:nvPr/>
        </p:nvSpPr>
        <p:spPr bwMode="auto">
          <a:xfrm rot="1809631">
            <a:off x="1187236" y="5022317"/>
            <a:ext cx="1687734" cy="618151"/>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chemeClr val="tx2">
                    <a:lumMod val="40000"/>
                    <a:lumOff val="60000"/>
                  </a:schemeClr>
                </a:solidFill>
                <a:latin typeface="Arial Black"/>
              </a:rPr>
              <a:t>Recovery Scoping </a:t>
            </a:r>
          </a:p>
          <a:p>
            <a:pPr algn="ctr"/>
            <a:r>
              <a:rPr lang="en-US" sz="3600" kern="10" dirty="0">
                <a:ln w="9525">
                  <a:solidFill>
                    <a:srgbClr val="000000"/>
                  </a:solidFill>
                  <a:round/>
                  <a:headEnd/>
                  <a:tailEnd/>
                </a:ln>
                <a:solidFill>
                  <a:schemeClr val="tx2">
                    <a:lumMod val="40000"/>
                    <a:lumOff val="60000"/>
                  </a:schemeClr>
                </a:solidFill>
                <a:latin typeface="Arial Black"/>
              </a:rPr>
              <a:t>Meeting</a:t>
            </a:r>
          </a:p>
        </p:txBody>
      </p:sp>
      <p:sp>
        <p:nvSpPr>
          <p:cNvPr id="5151" name="WordArt 1054"/>
          <p:cNvSpPr>
            <a:spLocks noChangeArrowheads="1" noChangeShapeType="1" noTextEdit="1"/>
          </p:cNvSpPr>
          <p:nvPr/>
        </p:nvSpPr>
        <p:spPr bwMode="auto">
          <a:xfrm>
            <a:off x="609600" y="2915444"/>
            <a:ext cx="1260476" cy="1724736"/>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C000"/>
                </a:solidFill>
                <a:latin typeface="Arial Black"/>
              </a:rPr>
              <a:t>Phase II</a:t>
            </a:r>
          </a:p>
          <a:p>
            <a:pPr algn="ctr"/>
            <a:r>
              <a:rPr lang="en-US" sz="3600" kern="10" dirty="0">
                <a:ln w="9525">
                  <a:solidFill>
                    <a:srgbClr val="000000"/>
                  </a:solidFill>
                  <a:round/>
                  <a:headEnd/>
                  <a:tailEnd/>
                </a:ln>
                <a:solidFill>
                  <a:srgbClr val="FFC000"/>
                </a:solidFill>
                <a:latin typeface="Arial Black"/>
              </a:rPr>
              <a:t>Intake Damage </a:t>
            </a:r>
          </a:p>
          <a:p>
            <a:pPr algn="ctr"/>
            <a:r>
              <a:rPr lang="en-US" sz="3600" kern="10" dirty="0">
                <a:ln w="9525">
                  <a:solidFill>
                    <a:srgbClr val="000000"/>
                  </a:solidFill>
                  <a:round/>
                  <a:headEnd/>
                  <a:tailEnd/>
                </a:ln>
                <a:solidFill>
                  <a:srgbClr val="FFC000"/>
                </a:solidFill>
                <a:latin typeface="Arial Black"/>
              </a:rPr>
              <a:t>and</a:t>
            </a:r>
          </a:p>
          <a:p>
            <a:pPr algn="ctr"/>
            <a:r>
              <a:rPr lang="en-US" sz="3600" kern="10" dirty="0">
                <a:ln w="9525">
                  <a:solidFill>
                    <a:srgbClr val="000000"/>
                  </a:solidFill>
                  <a:round/>
                  <a:headEnd/>
                  <a:tailEnd/>
                </a:ln>
                <a:solidFill>
                  <a:srgbClr val="FFC000"/>
                </a:solidFill>
                <a:latin typeface="Arial Black"/>
              </a:rPr>
              <a:t> Eligibility </a:t>
            </a:r>
          </a:p>
          <a:p>
            <a:pPr algn="ctr"/>
            <a:r>
              <a:rPr lang="en-US" sz="3600" kern="10" dirty="0" err="1">
                <a:ln w="9525">
                  <a:solidFill>
                    <a:srgbClr val="000000"/>
                  </a:solidFill>
                  <a:round/>
                  <a:headEnd/>
                  <a:tailEnd/>
                </a:ln>
                <a:solidFill>
                  <a:srgbClr val="FFC000"/>
                </a:solidFill>
                <a:latin typeface="Arial Black"/>
              </a:rPr>
              <a:t>Aanalysis</a:t>
            </a:r>
            <a:endParaRPr lang="en-US" sz="3600" kern="10" dirty="0">
              <a:ln w="9525">
                <a:solidFill>
                  <a:srgbClr val="000000"/>
                </a:solidFill>
                <a:round/>
                <a:headEnd/>
                <a:tailEnd/>
              </a:ln>
              <a:solidFill>
                <a:srgbClr val="FFC000"/>
              </a:solidFill>
              <a:latin typeface="Arial Black"/>
            </a:endParaRPr>
          </a:p>
        </p:txBody>
      </p:sp>
    </p:spTree>
    <p:extLst>
      <p:ext uri="{BB962C8B-B14F-4D97-AF65-F5344CB8AC3E}">
        <p14:creationId xmlns:p14="http://schemas.microsoft.com/office/powerpoint/2010/main" val="32261848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620000" cy="838200"/>
          </a:xfrm>
        </p:spPr>
        <p:txBody>
          <a:bodyPr>
            <a:normAutofit/>
          </a:bodyPr>
          <a:lstStyle/>
          <a:p>
            <a:r>
              <a:rPr lang="en-US" dirty="0">
                <a:solidFill>
                  <a:srgbClr val="FFFF00"/>
                </a:solidFill>
              </a:rPr>
              <a:t>Phase IV</a:t>
            </a:r>
            <a:r>
              <a:rPr lang="en-US" dirty="0"/>
              <a:t>	</a:t>
            </a:r>
          </a:p>
        </p:txBody>
      </p:sp>
      <p:sp>
        <p:nvSpPr>
          <p:cNvPr id="3" name="Content Placeholder 2"/>
          <p:cNvSpPr>
            <a:spLocks noGrp="1"/>
          </p:cNvSpPr>
          <p:nvPr>
            <p:ph idx="1"/>
          </p:nvPr>
        </p:nvSpPr>
        <p:spPr>
          <a:xfrm>
            <a:off x="152399" y="2895600"/>
            <a:ext cx="5237747" cy="2743200"/>
          </a:xfrm>
        </p:spPr>
        <p:txBody>
          <a:bodyPr>
            <a:normAutofit lnSpcReduction="10000"/>
          </a:bodyPr>
          <a:lstStyle/>
          <a:p>
            <a:r>
              <a:rPr lang="en-US" dirty="0">
                <a:solidFill>
                  <a:srgbClr val="FFFF00"/>
                </a:solidFill>
              </a:rPr>
              <a:t>Obligation</a:t>
            </a:r>
          </a:p>
          <a:p>
            <a:endParaRPr lang="en-US" dirty="0">
              <a:solidFill>
                <a:srgbClr val="FFFF00"/>
              </a:solidFill>
            </a:endParaRPr>
          </a:p>
          <a:p>
            <a:pPr lvl="2"/>
            <a:r>
              <a:rPr lang="en-US" dirty="0">
                <a:solidFill>
                  <a:srgbClr val="FFFF00"/>
                </a:solidFill>
              </a:rPr>
              <a:t>Recipient Approval in EMMIE</a:t>
            </a:r>
          </a:p>
          <a:p>
            <a:pPr lvl="2"/>
            <a:r>
              <a:rPr lang="en-US" dirty="0">
                <a:solidFill>
                  <a:srgbClr val="FFFF00"/>
                </a:solidFill>
              </a:rPr>
              <a:t>Final Approval in EMMIE</a:t>
            </a:r>
          </a:p>
          <a:p>
            <a:pPr lvl="2"/>
            <a:r>
              <a:rPr lang="en-US" dirty="0">
                <a:solidFill>
                  <a:srgbClr val="FFFF00"/>
                </a:solidFill>
              </a:rPr>
              <a:t>Obligation </a:t>
            </a:r>
          </a:p>
          <a:p>
            <a:pPr lvl="2"/>
            <a:r>
              <a:rPr lang="en-US" dirty="0">
                <a:solidFill>
                  <a:srgbClr val="FFFF00"/>
                </a:solidFill>
              </a:rPr>
              <a:t>Exit Briefing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5555">
            <a:off x="5529872" y="4082471"/>
            <a:ext cx="29813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802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52600"/>
            <a:ext cx="5486400" cy="884238"/>
          </a:xfrm>
        </p:spPr>
        <p:txBody>
          <a:bodyPr>
            <a:normAutofit/>
          </a:bodyPr>
          <a:lstStyle/>
          <a:p>
            <a:r>
              <a:rPr lang="en-US" dirty="0">
                <a:solidFill>
                  <a:srgbClr val="FFFF00"/>
                </a:solidFill>
              </a:rPr>
              <a:t>Time Constraints</a:t>
            </a:r>
          </a:p>
        </p:txBody>
      </p:sp>
      <p:sp>
        <p:nvSpPr>
          <p:cNvPr id="3" name="Content Placeholder 2"/>
          <p:cNvSpPr>
            <a:spLocks noGrp="1"/>
          </p:cNvSpPr>
          <p:nvPr>
            <p:ph idx="1"/>
          </p:nvPr>
        </p:nvSpPr>
        <p:spPr>
          <a:xfrm>
            <a:off x="838200" y="2743200"/>
            <a:ext cx="8229600" cy="3505200"/>
          </a:xfrm>
        </p:spPr>
        <p:txBody>
          <a:bodyPr/>
          <a:lstStyle/>
          <a:p>
            <a:r>
              <a:rPr lang="en-US" dirty="0">
                <a:solidFill>
                  <a:srgbClr val="FFFF00"/>
                </a:solidFill>
              </a:rPr>
              <a:t>Emergency Work</a:t>
            </a:r>
          </a:p>
          <a:p>
            <a:pPr lvl="1"/>
            <a:r>
              <a:rPr lang="en-US" dirty="0">
                <a:solidFill>
                  <a:srgbClr val="FFFF00"/>
                </a:solidFill>
              </a:rPr>
              <a:t>6 Months for Completion After Declaration</a:t>
            </a:r>
          </a:p>
          <a:p>
            <a:pPr lvl="2"/>
            <a:r>
              <a:rPr lang="en-US" dirty="0">
                <a:solidFill>
                  <a:srgbClr val="FFFF00"/>
                </a:solidFill>
              </a:rPr>
              <a:t>State May Approve 6-Month Extension (for a total of 12 months)</a:t>
            </a:r>
          </a:p>
          <a:p>
            <a:pPr lvl="2"/>
            <a:r>
              <a:rPr lang="en-US" u="sng" dirty="0">
                <a:solidFill>
                  <a:srgbClr val="FFFF00"/>
                </a:solidFill>
              </a:rPr>
              <a:t>Need FEMA Approval for Changes in Scope of Work or Costs </a:t>
            </a:r>
          </a:p>
          <a:p>
            <a:pPr lvl="3"/>
            <a:r>
              <a:rPr lang="en-US" dirty="0">
                <a:solidFill>
                  <a:srgbClr val="FFFF00"/>
                </a:solidFill>
              </a:rPr>
              <a:t>Improved Projects</a:t>
            </a:r>
          </a:p>
        </p:txBody>
      </p:sp>
    </p:spTree>
    <p:extLst>
      <p:ext uri="{BB962C8B-B14F-4D97-AF65-F5344CB8AC3E}">
        <p14:creationId xmlns:p14="http://schemas.microsoft.com/office/powerpoint/2010/main" val="2684848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5334000" cy="884238"/>
          </a:xfrm>
        </p:spPr>
        <p:txBody>
          <a:bodyPr>
            <a:normAutofit/>
          </a:bodyPr>
          <a:lstStyle/>
          <a:p>
            <a:r>
              <a:rPr lang="en-US" dirty="0">
                <a:solidFill>
                  <a:srgbClr val="FFFF00"/>
                </a:solidFill>
              </a:rPr>
              <a:t>Time Constraints</a:t>
            </a:r>
            <a:r>
              <a:rPr lang="en-US" dirty="0"/>
              <a:t>	</a:t>
            </a:r>
          </a:p>
        </p:txBody>
      </p:sp>
      <p:sp>
        <p:nvSpPr>
          <p:cNvPr id="3" name="Content Placeholder 2"/>
          <p:cNvSpPr>
            <a:spLocks noGrp="1"/>
          </p:cNvSpPr>
          <p:nvPr>
            <p:ph idx="1"/>
          </p:nvPr>
        </p:nvSpPr>
        <p:spPr>
          <a:xfrm>
            <a:off x="1207168" y="2743200"/>
            <a:ext cx="7924800" cy="3581400"/>
          </a:xfrm>
        </p:spPr>
        <p:txBody>
          <a:bodyPr>
            <a:normAutofit/>
          </a:bodyPr>
          <a:lstStyle/>
          <a:p>
            <a:r>
              <a:rPr lang="en-US" dirty="0">
                <a:solidFill>
                  <a:srgbClr val="FFFF00"/>
                </a:solidFill>
              </a:rPr>
              <a:t>Permanent Work</a:t>
            </a:r>
          </a:p>
          <a:p>
            <a:pPr lvl="1"/>
            <a:r>
              <a:rPr lang="en-US" dirty="0">
                <a:solidFill>
                  <a:srgbClr val="FFFF00"/>
                </a:solidFill>
              </a:rPr>
              <a:t>18 Months for Completion from Declaration Date</a:t>
            </a:r>
          </a:p>
          <a:p>
            <a:pPr lvl="1"/>
            <a:r>
              <a:rPr lang="en-US" dirty="0">
                <a:solidFill>
                  <a:srgbClr val="FFFF00"/>
                </a:solidFill>
              </a:rPr>
              <a:t>State May Approve 30-Month Extension </a:t>
            </a:r>
          </a:p>
          <a:p>
            <a:pPr lvl="1"/>
            <a:r>
              <a:rPr lang="en-US" u="sng" dirty="0">
                <a:solidFill>
                  <a:srgbClr val="FFFF00"/>
                </a:solidFill>
              </a:rPr>
              <a:t>Need FEMA Approval for Changes in Scope of Work or Costs</a:t>
            </a:r>
          </a:p>
          <a:p>
            <a:pPr lvl="2"/>
            <a:r>
              <a:rPr lang="en-US" dirty="0">
                <a:solidFill>
                  <a:srgbClr val="FFFF00"/>
                </a:solidFill>
              </a:rPr>
              <a:t>Improved Projects</a:t>
            </a:r>
          </a:p>
          <a:p>
            <a:pPr lvl="2"/>
            <a:endParaRPr lang="en-US" dirty="0"/>
          </a:p>
          <a:p>
            <a:endParaRPr lang="en-US" dirty="0"/>
          </a:p>
        </p:txBody>
      </p:sp>
    </p:spTree>
    <p:extLst>
      <p:ext uri="{BB962C8B-B14F-4D97-AF65-F5344CB8AC3E}">
        <p14:creationId xmlns:p14="http://schemas.microsoft.com/office/powerpoint/2010/main" val="264064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42" y="1447800"/>
            <a:ext cx="5045242" cy="884238"/>
          </a:xfrm>
        </p:spPr>
        <p:txBody>
          <a:bodyPr>
            <a:normAutofit/>
          </a:bodyPr>
          <a:lstStyle/>
          <a:p>
            <a:r>
              <a:rPr lang="en-US" dirty="0">
                <a:solidFill>
                  <a:srgbClr val="FFFF00"/>
                </a:solidFill>
              </a:rPr>
              <a:t>Time Extensions</a:t>
            </a:r>
          </a:p>
        </p:txBody>
      </p:sp>
      <p:sp>
        <p:nvSpPr>
          <p:cNvPr id="3" name="Content Placeholder 2"/>
          <p:cNvSpPr>
            <a:spLocks noGrp="1"/>
          </p:cNvSpPr>
          <p:nvPr>
            <p:ph idx="1"/>
          </p:nvPr>
        </p:nvSpPr>
        <p:spPr>
          <a:xfrm>
            <a:off x="1600200" y="2362200"/>
            <a:ext cx="7391400" cy="3962400"/>
          </a:xfrm>
        </p:spPr>
        <p:txBody>
          <a:bodyPr>
            <a:normAutofit fontScale="92500" lnSpcReduction="10000"/>
          </a:bodyPr>
          <a:lstStyle/>
          <a:p>
            <a:r>
              <a:rPr lang="en-US" dirty="0">
                <a:solidFill>
                  <a:srgbClr val="FFFF00"/>
                </a:solidFill>
              </a:rPr>
              <a:t>If Needed, Notify the State </a:t>
            </a:r>
            <a:r>
              <a:rPr lang="en-US" u="sng" dirty="0">
                <a:solidFill>
                  <a:srgbClr val="FFFF00"/>
                </a:solidFill>
              </a:rPr>
              <a:t>Immediately</a:t>
            </a:r>
            <a:r>
              <a:rPr lang="en-US" dirty="0">
                <a:solidFill>
                  <a:srgbClr val="FFFF00"/>
                </a:solidFill>
              </a:rPr>
              <a:t> - </a:t>
            </a:r>
            <a:r>
              <a:rPr lang="en-US" u="sng" dirty="0">
                <a:solidFill>
                  <a:srgbClr val="FFFF00"/>
                </a:solidFill>
              </a:rPr>
              <a:t>Always</a:t>
            </a:r>
            <a:r>
              <a:rPr lang="en-US" dirty="0">
                <a:solidFill>
                  <a:srgbClr val="FFFF00"/>
                </a:solidFill>
              </a:rPr>
              <a:t> Prior to Performance Period End</a:t>
            </a:r>
          </a:p>
          <a:p>
            <a:r>
              <a:rPr lang="en-US" dirty="0">
                <a:solidFill>
                  <a:srgbClr val="FFFF00"/>
                </a:solidFill>
              </a:rPr>
              <a:t>Applicants Request Must Include:</a:t>
            </a:r>
          </a:p>
          <a:p>
            <a:pPr lvl="1"/>
            <a:r>
              <a:rPr lang="en-US" dirty="0">
                <a:solidFill>
                  <a:srgbClr val="FFFF00"/>
                </a:solidFill>
              </a:rPr>
              <a:t>Project Number</a:t>
            </a:r>
          </a:p>
          <a:p>
            <a:pPr lvl="1"/>
            <a:r>
              <a:rPr lang="en-US" dirty="0">
                <a:solidFill>
                  <a:srgbClr val="FFFF00"/>
                </a:solidFill>
              </a:rPr>
              <a:t>Project Completion Date</a:t>
            </a:r>
          </a:p>
          <a:p>
            <a:pPr lvl="1"/>
            <a:r>
              <a:rPr lang="en-US" dirty="0">
                <a:solidFill>
                  <a:srgbClr val="FFFF00"/>
                </a:solidFill>
              </a:rPr>
              <a:t>Justification</a:t>
            </a:r>
          </a:p>
          <a:p>
            <a:pPr lvl="1"/>
            <a:r>
              <a:rPr lang="en-US" dirty="0">
                <a:solidFill>
                  <a:srgbClr val="FFFF00"/>
                </a:solidFill>
              </a:rPr>
              <a:t>Justifications Should be Based on Extenuating Circumstances or Unusual Requirements Beyond the Applicant’s Control</a:t>
            </a:r>
          </a:p>
        </p:txBody>
      </p:sp>
    </p:spTree>
    <p:extLst>
      <p:ext uri="{BB962C8B-B14F-4D97-AF65-F5344CB8AC3E}">
        <p14:creationId xmlns:p14="http://schemas.microsoft.com/office/powerpoint/2010/main" val="2962100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00200"/>
            <a:ext cx="6629400" cy="884238"/>
          </a:xfrm>
        </p:spPr>
        <p:txBody>
          <a:bodyPr>
            <a:normAutofit/>
          </a:bodyPr>
          <a:lstStyle/>
          <a:p>
            <a:r>
              <a:rPr lang="en-US" dirty="0">
                <a:solidFill>
                  <a:srgbClr val="FFFF00"/>
                </a:solidFill>
              </a:rPr>
              <a:t>Special Considerations	</a:t>
            </a:r>
          </a:p>
        </p:txBody>
      </p:sp>
      <p:sp>
        <p:nvSpPr>
          <p:cNvPr id="3" name="Content Placeholder 2"/>
          <p:cNvSpPr>
            <a:spLocks noGrp="1"/>
          </p:cNvSpPr>
          <p:nvPr>
            <p:ph idx="1"/>
          </p:nvPr>
        </p:nvSpPr>
        <p:spPr>
          <a:xfrm>
            <a:off x="2057400" y="2362200"/>
            <a:ext cx="6781800" cy="3962400"/>
          </a:xfrm>
        </p:spPr>
        <p:txBody>
          <a:bodyPr>
            <a:normAutofit fontScale="92500" lnSpcReduction="20000"/>
          </a:bodyPr>
          <a:lstStyle/>
          <a:p>
            <a:r>
              <a:rPr lang="en-US" dirty="0">
                <a:solidFill>
                  <a:srgbClr val="FFFF00"/>
                </a:solidFill>
              </a:rPr>
              <a:t>Insurance</a:t>
            </a:r>
          </a:p>
          <a:p>
            <a:pPr lvl="1"/>
            <a:r>
              <a:rPr lang="en-US" dirty="0">
                <a:solidFill>
                  <a:srgbClr val="FFFF00"/>
                </a:solidFill>
              </a:rPr>
              <a:t>Floodplain</a:t>
            </a:r>
          </a:p>
          <a:p>
            <a:r>
              <a:rPr lang="en-US" dirty="0">
                <a:solidFill>
                  <a:srgbClr val="FFFF00"/>
                </a:solidFill>
              </a:rPr>
              <a:t>Hazard Mitigation (406 Mitigation)</a:t>
            </a:r>
          </a:p>
          <a:p>
            <a:r>
              <a:rPr lang="en-US" u="sng" dirty="0">
                <a:solidFill>
                  <a:srgbClr val="FFFF00"/>
                </a:solidFill>
              </a:rPr>
              <a:t>Environmental</a:t>
            </a:r>
          </a:p>
          <a:p>
            <a:r>
              <a:rPr lang="en-US" u="sng" dirty="0">
                <a:solidFill>
                  <a:srgbClr val="FFFF00"/>
                </a:solidFill>
              </a:rPr>
              <a:t>Historical Preservation</a:t>
            </a:r>
          </a:p>
          <a:p>
            <a:r>
              <a:rPr lang="en-US" dirty="0">
                <a:solidFill>
                  <a:srgbClr val="FFFF00"/>
                </a:solidFill>
              </a:rPr>
              <a:t>Additional Federal/State Compliance Requirements</a:t>
            </a:r>
          </a:p>
          <a:p>
            <a:r>
              <a:rPr lang="en-US" dirty="0">
                <a:solidFill>
                  <a:srgbClr val="FFFF00"/>
                </a:solidFill>
              </a:rPr>
              <a:t>All Will be Outlined in the Grant Award Agreement – Project Worksheet</a:t>
            </a:r>
          </a:p>
        </p:txBody>
      </p:sp>
    </p:spTree>
    <p:extLst>
      <p:ext uri="{BB962C8B-B14F-4D97-AF65-F5344CB8AC3E}">
        <p14:creationId xmlns:p14="http://schemas.microsoft.com/office/powerpoint/2010/main" val="2066880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455821"/>
            <a:ext cx="7772400" cy="990600"/>
          </a:xfrm>
        </p:spPr>
        <p:txBody>
          <a:bodyPr/>
          <a:lstStyle/>
          <a:p>
            <a:r>
              <a:rPr lang="en-US" altLang="en-US" sz="2800" b="1" dirty="0">
                <a:solidFill>
                  <a:srgbClr val="FFFF00"/>
                </a:solidFill>
                <a:cs typeface="Times New Roman" pitchFamily="18" charset="0"/>
              </a:rPr>
              <a:t>In Flood Zone A: “Should A, – Could A, Rule”</a:t>
            </a:r>
            <a:endParaRPr lang="en-US" altLang="en-US" sz="2800" dirty="0">
              <a:solidFill>
                <a:srgbClr val="FFFF00"/>
              </a:solidFill>
              <a:cs typeface="Times New Roman" pitchFamily="18" charset="0"/>
            </a:endParaRPr>
          </a:p>
        </p:txBody>
      </p:sp>
      <p:sp>
        <p:nvSpPr>
          <p:cNvPr id="4" name="Slide Number Placeholder 3"/>
          <p:cNvSpPr>
            <a:spLocks noGrp="1"/>
          </p:cNvSpPr>
          <p:nvPr>
            <p:ph type="sldNum" sz="quarter" idx="12"/>
          </p:nvPr>
        </p:nvSpPr>
        <p:spPr/>
        <p:txBody>
          <a:bodyPr/>
          <a:lstStyle/>
          <a:p>
            <a:pPr>
              <a:defRPr/>
            </a:pPr>
            <a:fld id="{03DA872F-39DF-4791-BF7C-41746BA29C63}" type="slidenum">
              <a:rPr lang="en-US" smtClean="0"/>
              <a:pPr>
                <a:defRPr/>
              </a:pPr>
              <a:t>47</a:t>
            </a:fld>
            <a:endParaRPr lang="en-US"/>
          </a:p>
        </p:txBody>
      </p:sp>
      <p:sp>
        <p:nvSpPr>
          <p:cNvPr id="31748" name="Rectangle 4"/>
          <p:cNvSpPr>
            <a:spLocks noChangeArrowheads="1"/>
          </p:cNvSpPr>
          <p:nvPr/>
        </p:nvSpPr>
        <p:spPr bwMode="auto">
          <a:xfrm>
            <a:off x="762000" y="2434389"/>
            <a:ext cx="7848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b="1">
                <a:solidFill>
                  <a:srgbClr val="FFFF00"/>
                </a:solidFill>
                <a:cs typeface="Times New Roman" pitchFamily="18" charset="0"/>
              </a:rPr>
              <a:t>44 CFR Section 206.252</a:t>
            </a:r>
            <a:endParaRPr lang="en-US" altLang="en-US" sz="1800">
              <a:solidFill>
                <a:srgbClr val="FFFF00"/>
              </a:solidFill>
              <a:cs typeface="Times New Roman" pitchFamily="18" charset="0"/>
            </a:endParaRPr>
          </a:p>
          <a:p>
            <a:pPr algn="ctr" eaLnBrk="1" hangingPunct="1">
              <a:spcBef>
                <a:spcPct val="0"/>
              </a:spcBef>
              <a:buFontTx/>
              <a:buNone/>
            </a:pPr>
            <a:r>
              <a:rPr lang="en-US" altLang="en-US" sz="1800" b="1">
                <a:solidFill>
                  <a:srgbClr val="FFFF00"/>
                </a:solidFill>
                <a:cs typeface="Times New Roman" pitchFamily="18" charset="0"/>
              </a:rPr>
              <a:t>“Where an insurable building damaged by flooding is located in a special flood hazard zone, assistance shall be reduced, to the maximum amount of insurance proceeds that would have been received had the building and its contents been fully covered by a standard NFIP flood policy.”</a:t>
            </a:r>
            <a:endParaRPr lang="en-US" altLang="en-US" sz="1800">
              <a:solidFill>
                <a:srgbClr val="FFFF00"/>
              </a:solidFill>
              <a:cs typeface="Times New Roman" pitchFamily="18" charset="0"/>
            </a:endParaRPr>
          </a:p>
        </p:txBody>
      </p:sp>
      <p:sp>
        <p:nvSpPr>
          <p:cNvPr id="6" name="Content Placeholder 5"/>
          <p:cNvSpPr>
            <a:spLocks noGrp="1"/>
          </p:cNvSpPr>
          <p:nvPr>
            <p:ph idx="1"/>
          </p:nvPr>
        </p:nvSpPr>
        <p:spPr>
          <a:xfrm>
            <a:off x="1219200" y="4191000"/>
            <a:ext cx="7772400" cy="2209800"/>
          </a:xfrm>
        </p:spPr>
        <p:txBody>
          <a:bodyPr>
            <a:normAutofit/>
          </a:bodyPr>
          <a:lstStyle/>
          <a:p>
            <a:pPr>
              <a:defRPr/>
            </a:pPr>
            <a:r>
              <a:rPr lang="en-US" sz="2000" b="1">
                <a:solidFill>
                  <a:srgbClr val="FFFF00"/>
                </a:solidFill>
              </a:rPr>
              <a:t>If building or contents damage is in Flood Zone A, FEMA is required to deduct for flood insurance, even if the applicant doesn’t have it.</a:t>
            </a:r>
          </a:p>
          <a:p>
            <a:pPr>
              <a:defRPr/>
            </a:pPr>
            <a:r>
              <a:rPr lang="en-US" sz="2000" b="1">
                <a:solidFill>
                  <a:srgbClr val="FFFF00"/>
                </a:solidFill>
              </a:rPr>
              <a:t>Up to $500,000 each, in building or contents damage. </a:t>
            </a:r>
          </a:p>
          <a:p>
            <a:pPr>
              <a:defRPr/>
            </a:pPr>
            <a:r>
              <a:rPr lang="en-US" sz="2000" b="1">
                <a:solidFill>
                  <a:srgbClr val="FFFF00"/>
                </a:solidFill>
              </a:rPr>
              <a:t>Applicant receives only minimal amount, what NFIP insurance would not pay, and to receive the grant, the applicant must insure for all damage.</a:t>
            </a:r>
            <a:endParaRPr lang="en-US" sz="2000">
              <a:solidFill>
                <a:srgbClr val="FFFF00"/>
              </a:solidFill>
            </a:endParaRPr>
          </a:p>
          <a:p>
            <a:pPr marL="0" indent="0">
              <a:buFontTx/>
              <a:buNone/>
              <a:defRPr/>
            </a:pPr>
            <a:endParaRPr lang="en-US" sz="2000">
              <a:solidFill>
                <a:srgbClr val="FFFF00"/>
              </a:solidFill>
            </a:endParaRPr>
          </a:p>
        </p:txBody>
      </p:sp>
    </p:spTree>
    <p:extLst>
      <p:ext uri="{BB962C8B-B14F-4D97-AF65-F5344CB8AC3E}">
        <p14:creationId xmlns:p14="http://schemas.microsoft.com/office/powerpoint/2010/main" val="418770710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074" y="1371600"/>
            <a:ext cx="8353926" cy="960438"/>
          </a:xfrm>
        </p:spPr>
        <p:txBody>
          <a:bodyPr>
            <a:normAutofit/>
          </a:bodyPr>
          <a:lstStyle/>
          <a:p>
            <a:r>
              <a:rPr lang="en-US" dirty="0">
                <a:solidFill>
                  <a:srgbClr val="FFFF00"/>
                </a:solidFill>
              </a:rPr>
              <a:t>Permits (Prior to Start of Work)</a:t>
            </a:r>
          </a:p>
        </p:txBody>
      </p:sp>
      <p:sp>
        <p:nvSpPr>
          <p:cNvPr id="3" name="Content Placeholder 2"/>
          <p:cNvSpPr>
            <a:spLocks noGrp="1"/>
          </p:cNvSpPr>
          <p:nvPr>
            <p:ph idx="1"/>
          </p:nvPr>
        </p:nvSpPr>
        <p:spPr>
          <a:xfrm>
            <a:off x="1143000" y="2133600"/>
            <a:ext cx="7848600" cy="4191000"/>
          </a:xfrm>
        </p:spPr>
        <p:txBody>
          <a:bodyPr>
            <a:normAutofit/>
          </a:bodyPr>
          <a:lstStyle/>
          <a:p>
            <a:r>
              <a:rPr lang="en-US" dirty="0">
                <a:solidFill>
                  <a:srgbClr val="FFFF00"/>
                </a:solidFill>
              </a:rPr>
              <a:t>Check with Community Flood Plain Management for Requirements for Projects</a:t>
            </a:r>
          </a:p>
          <a:p>
            <a:r>
              <a:rPr lang="en-US" dirty="0">
                <a:solidFill>
                  <a:srgbClr val="FFFF00"/>
                </a:solidFill>
              </a:rPr>
              <a:t>Ensure Montana DNRC Consulted for Stream Related Projects</a:t>
            </a:r>
          </a:p>
          <a:p>
            <a:r>
              <a:rPr lang="en-US" dirty="0">
                <a:solidFill>
                  <a:srgbClr val="FFFF00"/>
                </a:solidFill>
              </a:rPr>
              <a:t>Ensure Montana Regulatory Office of USACE Consulted for Stream Related Projects</a:t>
            </a:r>
          </a:p>
          <a:p>
            <a:r>
              <a:rPr lang="en-US" dirty="0">
                <a:solidFill>
                  <a:srgbClr val="FFFF00"/>
                </a:solidFill>
              </a:rPr>
              <a:t>Ensure Montana FW&amp;P Office Consulted</a:t>
            </a:r>
          </a:p>
          <a:p>
            <a:endParaRPr lang="en-US" dirty="0"/>
          </a:p>
        </p:txBody>
      </p:sp>
    </p:spTree>
    <p:extLst>
      <p:ext uri="{BB962C8B-B14F-4D97-AF65-F5344CB8AC3E}">
        <p14:creationId xmlns:p14="http://schemas.microsoft.com/office/powerpoint/2010/main" val="3655244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0"/>
            <a:ext cx="2743200" cy="960438"/>
          </a:xfrm>
        </p:spPr>
        <p:txBody>
          <a:bodyPr>
            <a:normAutofit/>
          </a:bodyPr>
          <a:lstStyle/>
          <a:p>
            <a:r>
              <a:rPr lang="en-US" dirty="0">
                <a:solidFill>
                  <a:srgbClr val="FFFF00"/>
                </a:solidFill>
              </a:rPr>
              <a:t>Issues</a:t>
            </a:r>
          </a:p>
        </p:txBody>
      </p:sp>
      <p:sp>
        <p:nvSpPr>
          <p:cNvPr id="3" name="Content Placeholder 2"/>
          <p:cNvSpPr>
            <a:spLocks noGrp="1"/>
          </p:cNvSpPr>
          <p:nvPr>
            <p:ph idx="1"/>
          </p:nvPr>
        </p:nvSpPr>
        <p:spPr>
          <a:xfrm>
            <a:off x="1524000" y="2438400"/>
            <a:ext cx="7696200" cy="4068763"/>
          </a:xfrm>
        </p:spPr>
        <p:txBody>
          <a:bodyPr>
            <a:normAutofit fontScale="92500" lnSpcReduction="20000"/>
          </a:bodyPr>
          <a:lstStyle/>
          <a:p>
            <a:r>
              <a:rPr lang="en-US" dirty="0">
                <a:solidFill>
                  <a:srgbClr val="FFFF00"/>
                </a:solidFill>
              </a:rPr>
              <a:t>Fill Dirt, Gravel, Rip Rap MUST Come From a  DEQ/SHPO Pit </a:t>
            </a:r>
            <a:r>
              <a:rPr lang="en-US" u="sng" dirty="0">
                <a:solidFill>
                  <a:srgbClr val="FFFF00"/>
                </a:solidFill>
              </a:rPr>
              <a:t>OR</a:t>
            </a:r>
            <a:r>
              <a:rPr lang="en-US" dirty="0">
                <a:solidFill>
                  <a:srgbClr val="FFFF00"/>
                </a:solidFill>
              </a:rPr>
              <a:t> a Commercial Source</a:t>
            </a:r>
          </a:p>
          <a:p>
            <a:r>
              <a:rPr lang="en-US" dirty="0">
                <a:solidFill>
                  <a:srgbClr val="FFFF00"/>
                </a:solidFill>
              </a:rPr>
              <a:t>Insurance Commitment</a:t>
            </a:r>
          </a:p>
          <a:p>
            <a:r>
              <a:rPr lang="en-US" dirty="0">
                <a:solidFill>
                  <a:srgbClr val="FFFF00"/>
                </a:solidFill>
              </a:rPr>
              <a:t>Track ALL Costs for Audit Purposes</a:t>
            </a:r>
          </a:p>
          <a:p>
            <a:r>
              <a:rPr lang="en-US" dirty="0">
                <a:solidFill>
                  <a:srgbClr val="FFFF00"/>
                </a:solidFill>
              </a:rPr>
              <a:t>Debarment of Contractors</a:t>
            </a:r>
          </a:p>
          <a:p>
            <a:r>
              <a:rPr lang="en-US" dirty="0">
                <a:solidFill>
                  <a:srgbClr val="FFFF00"/>
                </a:solidFill>
              </a:rPr>
              <a:t>Projects Should Not Generate Additional Income (Interest, Salvage, etc.)</a:t>
            </a:r>
          </a:p>
          <a:p>
            <a:r>
              <a:rPr lang="en-US" dirty="0">
                <a:solidFill>
                  <a:srgbClr val="FFFF00"/>
                </a:solidFill>
              </a:rPr>
              <a:t>Account for PW Funds Separately</a:t>
            </a:r>
          </a:p>
          <a:p>
            <a:r>
              <a:rPr lang="en-US" dirty="0">
                <a:solidFill>
                  <a:srgbClr val="FFFF00"/>
                </a:solidFill>
              </a:rPr>
              <a:t>Work on Major collectors not eligible</a:t>
            </a:r>
          </a:p>
          <a:p>
            <a:endParaRPr lang="en-US" dirty="0"/>
          </a:p>
        </p:txBody>
      </p:sp>
    </p:spTree>
    <p:extLst>
      <p:ext uri="{BB962C8B-B14F-4D97-AF65-F5344CB8AC3E}">
        <p14:creationId xmlns:p14="http://schemas.microsoft.com/office/powerpoint/2010/main" val="67543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pPr>
              <a:defRPr/>
            </a:pPr>
            <a:fld id="{864BB2DC-A2DC-42D5-8183-8C6444CFE428}" type="slidenum">
              <a:rPr lang="en-US"/>
              <a:pPr>
                <a:defRPr/>
              </a:pPr>
              <a:t>5</a:t>
            </a:fld>
            <a:endParaRPr lang="en-US"/>
          </a:p>
        </p:txBody>
      </p:sp>
      <p:sp>
        <p:nvSpPr>
          <p:cNvPr id="5123" name="AutoShape 1026"/>
          <p:cNvSpPr>
            <a:spLocks noChangeArrowheads="1"/>
          </p:cNvSpPr>
          <p:nvPr/>
        </p:nvSpPr>
        <p:spPr bwMode="auto">
          <a:xfrm>
            <a:off x="3556000" y="1663700"/>
            <a:ext cx="3035300" cy="3263900"/>
          </a:xfrm>
          <a:prstGeom prst="star24">
            <a:avLst>
              <a:gd name="adj" fmla="val 37500"/>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000000"/>
            </a:extrusionClr>
          </a:sp3d>
        </p:spPr>
        <p:txBody>
          <a:bodyPr wrap="none" anchor="ctr">
            <a:flatTx/>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Swis721 BlkEx BT" pitchFamily="34" charset="0"/>
            </a:endParaRPr>
          </a:p>
        </p:txBody>
      </p:sp>
      <p:sp>
        <p:nvSpPr>
          <p:cNvPr id="5125" name="Text Box 1028"/>
          <p:cNvSpPr txBox="1">
            <a:spLocks noChangeArrowheads="1"/>
          </p:cNvSpPr>
          <p:nvPr/>
        </p:nvSpPr>
        <p:spPr bwMode="auto">
          <a:xfrm>
            <a:off x="203200" y="0"/>
            <a:ext cx="894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dirty="0">
                <a:solidFill>
                  <a:srgbClr val="FFFF00"/>
                </a:solidFill>
                <a:latin typeface="Arial Narrow" pitchFamily="34" charset="0"/>
              </a:rPr>
              <a:t>The Public Assistance Process</a:t>
            </a:r>
          </a:p>
          <a:p>
            <a:pPr>
              <a:spcBef>
                <a:spcPct val="0"/>
              </a:spcBef>
              <a:buFontTx/>
              <a:buNone/>
            </a:pPr>
            <a:r>
              <a:rPr lang="en-US" altLang="en-US" sz="2800" b="1" dirty="0">
                <a:solidFill>
                  <a:srgbClr val="FFFF00"/>
                </a:solidFill>
                <a:latin typeface="Arial Narrow" pitchFamily="34" charset="0"/>
              </a:rPr>
              <a:t>                          (New Model)</a:t>
            </a:r>
          </a:p>
        </p:txBody>
      </p:sp>
      <p:sp>
        <p:nvSpPr>
          <p:cNvPr id="5131" name="Freeform 1034"/>
          <p:cNvSpPr>
            <a:spLocks/>
          </p:cNvSpPr>
          <p:nvPr/>
        </p:nvSpPr>
        <p:spPr bwMode="auto">
          <a:xfrm>
            <a:off x="6229350" y="3390900"/>
            <a:ext cx="1916113" cy="2282825"/>
          </a:xfrm>
          <a:custGeom>
            <a:avLst/>
            <a:gdLst>
              <a:gd name="T0" fmla="*/ 0 w 1150"/>
              <a:gd name="T1" fmla="*/ 2147483647 h 1438"/>
              <a:gd name="T2" fmla="*/ 2147483647 w 1150"/>
              <a:gd name="T3" fmla="*/ 2147483647 h 1438"/>
              <a:gd name="T4" fmla="*/ 2147483647 w 1150"/>
              <a:gd name="T5" fmla="*/ 2147483647 h 1438"/>
              <a:gd name="T6" fmla="*/ 2147483647 w 1150"/>
              <a:gd name="T7" fmla="*/ 2147483647 h 1438"/>
              <a:gd name="T8" fmla="*/ 2147483647 w 1150"/>
              <a:gd name="T9" fmla="*/ 2147483647 h 1438"/>
              <a:gd name="T10" fmla="*/ 2147483647 w 1150"/>
              <a:gd name="T11" fmla="*/ 2147483647 h 1438"/>
              <a:gd name="T12" fmla="*/ 2147483647 w 1150"/>
              <a:gd name="T13" fmla="*/ 2147483647 h 1438"/>
              <a:gd name="T14" fmla="*/ 2147483647 w 1150"/>
              <a:gd name="T15" fmla="*/ 2147483647 h 1438"/>
              <a:gd name="T16" fmla="*/ 2147483647 w 1150"/>
              <a:gd name="T17" fmla="*/ 2147483647 h 1438"/>
              <a:gd name="T18" fmla="*/ 2147483647 w 1150"/>
              <a:gd name="T19" fmla="*/ 2147483647 h 1438"/>
              <a:gd name="T20" fmla="*/ 2147483647 w 1150"/>
              <a:gd name="T21" fmla="*/ 2147483647 h 1438"/>
              <a:gd name="T22" fmla="*/ 2147483647 w 1150"/>
              <a:gd name="T23" fmla="*/ 2147483647 h 1438"/>
              <a:gd name="T24" fmla="*/ 2147483647 w 1150"/>
              <a:gd name="T25" fmla="*/ 2147483647 h 1438"/>
              <a:gd name="T26" fmla="*/ 2147483647 w 1150"/>
              <a:gd name="T27" fmla="*/ 2147483647 h 1438"/>
              <a:gd name="T28" fmla="*/ 2147483647 w 1150"/>
              <a:gd name="T29" fmla="*/ 2147483647 h 1438"/>
              <a:gd name="T30" fmla="*/ 2147483647 w 1150"/>
              <a:gd name="T31" fmla="*/ 2147483647 h 1438"/>
              <a:gd name="T32" fmla="*/ 2147483647 w 1150"/>
              <a:gd name="T33" fmla="*/ 2147483647 h 1438"/>
              <a:gd name="T34" fmla="*/ 2147483647 w 1150"/>
              <a:gd name="T35" fmla="*/ 2147483647 h 1438"/>
              <a:gd name="T36" fmla="*/ 2147483647 w 1150"/>
              <a:gd name="T37" fmla="*/ 0 h 1438"/>
              <a:gd name="T38" fmla="*/ 2147483647 w 1150"/>
              <a:gd name="T39" fmla="*/ 2147483647 h 1438"/>
              <a:gd name="T40" fmla="*/ 2147483647 w 1150"/>
              <a:gd name="T41" fmla="*/ 2147483647 h 1438"/>
              <a:gd name="T42" fmla="*/ 2147483647 w 1150"/>
              <a:gd name="T43" fmla="*/ 2147483647 h 1438"/>
              <a:gd name="T44" fmla="*/ 2147483647 w 1150"/>
              <a:gd name="T45" fmla="*/ 2147483647 h 1438"/>
              <a:gd name="T46" fmla="*/ 2147483647 w 1150"/>
              <a:gd name="T47" fmla="*/ 2147483647 h 1438"/>
              <a:gd name="T48" fmla="*/ 2147483647 w 1150"/>
              <a:gd name="T49" fmla="*/ 2147483647 h 1438"/>
              <a:gd name="T50" fmla="*/ 2147483647 w 1150"/>
              <a:gd name="T51" fmla="*/ 2147483647 h 1438"/>
              <a:gd name="T52" fmla="*/ 2147483647 w 1150"/>
              <a:gd name="T53" fmla="*/ 2147483647 h 1438"/>
              <a:gd name="T54" fmla="*/ 2147483647 w 1150"/>
              <a:gd name="T55" fmla="*/ 2147483647 h 1438"/>
              <a:gd name="T56" fmla="*/ 2147483647 w 1150"/>
              <a:gd name="T57" fmla="*/ 2147483647 h 1438"/>
              <a:gd name="T58" fmla="*/ 2147483647 w 1150"/>
              <a:gd name="T59" fmla="*/ 2147483647 h 1438"/>
              <a:gd name="T60" fmla="*/ 2147483647 w 1150"/>
              <a:gd name="T61" fmla="*/ 2147483647 h 1438"/>
              <a:gd name="T62" fmla="*/ 2147483647 w 1150"/>
              <a:gd name="T63" fmla="*/ 2147483647 h 1438"/>
              <a:gd name="T64" fmla="*/ 2147483647 w 1150"/>
              <a:gd name="T65" fmla="*/ 2147483647 h 1438"/>
              <a:gd name="T66" fmla="*/ 2147483647 w 1150"/>
              <a:gd name="T67" fmla="*/ 2147483647 h 1438"/>
              <a:gd name="T68" fmla="*/ 2147483647 w 1150"/>
              <a:gd name="T69" fmla="*/ 2147483647 h 1438"/>
              <a:gd name="T70" fmla="*/ 2147483647 w 1150"/>
              <a:gd name="T71" fmla="*/ 2147483647 h 1438"/>
              <a:gd name="T72" fmla="*/ 2147483647 w 1150"/>
              <a:gd name="T73" fmla="*/ 2147483647 h 1438"/>
              <a:gd name="T74" fmla="*/ 2147483647 w 1150"/>
              <a:gd name="T75" fmla="*/ 2147483647 h 1438"/>
              <a:gd name="T76" fmla="*/ 2147483647 w 1150"/>
              <a:gd name="T77" fmla="*/ 2147483647 h 1438"/>
              <a:gd name="T78" fmla="*/ 2147483647 w 1150"/>
              <a:gd name="T79" fmla="*/ 2147483647 h 1438"/>
              <a:gd name="T80" fmla="*/ 2147483647 w 1150"/>
              <a:gd name="T81" fmla="*/ 2147483647 h 1438"/>
              <a:gd name="T82" fmla="*/ 2147483647 w 1150"/>
              <a:gd name="T83" fmla="*/ 2147483647 h 1438"/>
              <a:gd name="T84" fmla="*/ 2147483647 w 1150"/>
              <a:gd name="T85" fmla="*/ 2147483647 h 1438"/>
              <a:gd name="T86" fmla="*/ 2147483647 w 1150"/>
              <a:gd name="T87" fmla="*/ 2147483647 h 1438"/>
              <a:gd name="T88" fmla="*/ 2147483647 w 1150"/>
              <a:gd name="T89" fmla="*/ 2147483647 h 1438"/>
              <a:gd name="T90" fmla="*/ 2147483647 w 1150"/>
              <a:gd name="T91" fmla="*/ 2147483647 h 1438"/>
              <a:gd name="T92" fmla="*/ 2147483647 w 1150"/>
              <a:gd name="T93" fmla="*/ 2147483647 h 1438"/>
              <a:gd name="T94" fmla="*/ 2147483647 w 1150"/>
              <a:gd name="T95" fmla="*/ 2147483647 h 1438"/>
              <a:gd name="T96" fmla="*/ 2147483647 w 1150"/>
              <a:gd name="T97" fmla="*/ 2147483647 h 1438"/>
              <a:gd name="T98" fmla="*/ 2147483647 w 1150"/>
              <a:gd name="T99" fmla="*/ 2147483647 h 1438"/>
              <a:gd name="T100" fmla="*/ 2147483647 w 1150"/>
              <a:gd name="T101" fmla="*/ 2147483647 h 1438"/>
              <a:gd name="T102" fmla="*/ 2147483647 w 1150"/>
              <a:gd name="T103" fmla="*/ 2147483647 h 1438"/>
              <a:gd name="T104" fmla="*/ 2147483647 w 1150"/>
              <a:gd name="T105" fmla="*/ 2147483647 h 1438"/>
              <a:gd name="T106" fmla="*/ 2147483647 w 1150"/>
              <a:gd name="T107" fmla="*/ 2147483647 h 1438"/>
              <a:gd name="T108" fmla="*/ 2147483647 w 1150"/>
              <a:gd name="T109" fmla="*/ 2147483647 h 1438"/>
              <a:gd name="T110" fmla="*/ 2147483647 w 1150"/>
              <a:gd name="T111" fmla="*/ 2147483647 h 1438"/>
              <a:gd name="T112" fmla="*/ 0 w 1150"/>
              <a:gd name="T113" fmla="*/ 2147483647 h 1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0"/>
              <a:gd name="T172" fmla="*/ 0 h 1438"/>
              <a:gd name="T173" fmla="*/ 1150 w 1150"/>
              <a:gd name="T174" fmla="*/ 1438 h 1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0" h="1438">
                <a:moveTo>
                  <a:pt x="0" y="554"/>
                </a:moveTo>
                <a:lnTo>
                  <a:pt x="235" y="780"/>
                </a:lnTo>
                <a:lnTo>
                  <a:pt x="257" y="759"/>
                </a:lnTo>
                <a:lnTo>
                  <a:pt x="273" y="737"/>
                </a:lnTo>
                <a:lnTo>
                  <a:pt x="292" y="713"/>
                </a:lnTo>
                <a:lnTo>
                  <a:pt x="313" y="685"/>
                </a:lnTo>
                <a:lnTo>
                  <a:pt x="334" y="653"/>
                </a:lnTo>
                <a:lnTo>
                  <a:pt x="351" y="622"/>
                </a:lnTo>
                <a:lnTo>
                  <a:pt x="369" y="593"/>
                </a:lnTo>
                <a:lnTo>
                  <a:pt x="388" y="557"/>
                </a:lnTo>
                <a:lnTo>
                  <a:pt x="408" y="520"/>
                </a:lnTo>
                <a:lnTo>
                  <a:pt x="433" y="460"/>
                </a:lnTo>
                <a:lnTo>
                  <a:pt x="449" y="418"/>
                </a:lnTo>
                <a:lnTo>
                  <a:pt x="462" y="377"/>
                </a:lnTo>
                <a:lnTo>
                  <a:pt x="473" y="341"/>
                </a:lnTo>
                <a:lnTo>
                  <a:pt x="481" y="300"/>
                </a:lnTo>
                <a:lnTo>
                  <a:pt x="488" y="272"/>
                </a:lnTo>
                <a:lnTo>
                  <a:pt x="503" y="217"/>
                </a:lnTo>
                <a:lnTo>
                  <a:pt x="568" y="0"/>
                </a:lnTo>
                <a:lnTo>
                  <a:pt x="1150" y="69"/>
                </a:lnTo>
                <a:lnTo>
                  <a:pt x="1150" y="107"/>
                </a:lnTo>
                <a:lnTo>
                  <a:pt x="1149" y="142"/>
                </a:lnTo>
                <a:lnTo>
                  <a:pt x="1147" y="174"/>
                </a:lnTo>
                <a:lnTo>
                  <a:pt x="1146" y="207"/>
                </a:lnTo>
                <a:lnTo>
                  <a:pt x="1142" y="236"/>
                </a:lnTo>
                <a:lnTo>
                  <a:pt x="1141" y="270"/>
                </a:lnTo>
                <a:lnTo>
                  <a:pt x="1137" y="298"/>
                </a:lnTo>
                <a:lnTo>
                  <a:pt x="1132" y="328"/>
                </a:lnTo>
                <a:lnTo>
                  <a:pt x="1128" y="358"/>
                </a:lnTo>
                <a:lnTo>
                  <a:pt x="1123" y="391"/>
                </a:lnTo>
                <a:lnTo>
                  <a:pt x="1113" y="430"/>
                </a:lnTo>
                <a:lnTo>
                  <a:pt x="1108" y="461"/>
                </a:lnTo>
                <a:lnTo>
                  <a:pt x="1102" y="496"/>
                </a:lnTo>
                <a:lnTo>
                  <a:pt x="1094" y="532"/>
                </a:lnTo>
                <a:lnTo>
                  <a:pt x="1082" y="568"/>
                </a:lnTo>
                <a:lnTo>
                  <a:pt x="1069" y="608"/>
                </a:lnTo>
                <a:lnTo>
                  <a:pt x="1056" y="646"/>
                </a:lnTo>
                <a:lnTo>
                  <a:pt x="1042" y="681"/>
                </a:lnTo>
                <a:lnTo>
                  <a:pt x="1027" y="720"/>
                </a:lnTo>
                <a:lnTo>
                  <a:pt x="1007" y="768"/>
                </a:lnTo>
                <a:lnTo>
                  <a:pt x="989" y="812"/>
                </a:lnTo>
                <a:lnTo>
                  <a:pt x="975" y="842"/>
                </a:lnTo>
                <a:lnTo>
                  <a:pt x="959" y="874"/>
                </a:lnTo>
                <a:lnTo>
                  <a:pt x="942" y="908"/>
                </a:lnTo>
                <a:lnTo>
                  <a:pt x="919" y="947"/>
                </a:lnTo>
                <a:lnTo>
                  <a:pt x="899" y="977"/>
                </a:lnTo>
                <a:lnTo>
                  <a:pt x="880" y="1009"/>
                </a:lnTo>
                <a:lnTo>
                  <a:pt x="855" y="1046"/>
                </a:lnTo>
                <a:lnTo>
                  <a:pt x="834" y="1073"/>
                </a:lnTo>
                <a:lnTo>
                  <a:pt x="811" y="1109"/>
                </a:lnTo>
                <a:lnTo>
                  <a:pt x="787" y="1138"/>
                </a:lnTo>
                <a:lnTo>
                  <a:pt x="764" y="1169"/>
                </a:lnTo>
                <a:lnTo>
                  <a:pt x="737" y="1199"/>
                </a:lnTo>
                <a:lnTo>
                  <a:pt x="704" y="1236"/>
                </a:lnTo>
                <a:lnTo>
                  <a:pt x="908" y="1438"/>
                </a:lnTo>
                <a:lnTo>
                  <a:pt x="171" y="1256"/>
                </a:lnTo>
                <a:lnTo>
                  <a:pt x="0" y="554"/>
                </a:lnTo>
                <a:close/>
              </a:path>
            </a:pathLst>
          </a:custGeom>
          <a:solidFill>
            <a:schemeClr val="tx2"/>
          </a:solidFill>
          <a:ln w="22225">
            <a:solidFill>
              <a:srgbClr val="000000"/>
            </a:solidFill>
            <a:prstDash val="solid"/>
            <a:round/>
            <a:headEnd/>
            <a:tailEnd/>
          </a:ln>
        </p:spPr>
        <p:txBody>
          <a:bodyPr/>
          <a:lstStyle/>
          <a:p>
            <a:endParaRPr lang="en-US"/>
          </a:p>
        </p:txBody>
      </p:sp>
      <p:sp>
        <p:nvSpPr>
          <p:cNvPr id="5132" name="Freeform 1035"/>
          <p:cNvSpPr>
            <a:spLocks/>
          </p:cNvSpPr>
          <p:nvPr/>
        </p:nvSpPr>
        <p:spPr bwMode="auto">
          <a:xfrm rot="2543035">
            <a:off x="6773863" y="1878013"/>
            <a:ext cx="2370137" cy="2074862"/>
          </a:xfrm>
          <a:custGeom>
            <a:avLst/>
            <a:gdLst>
              <a:gd name="T0" fmla="*/ 2147483647 w 1373"/>
              <a:gd name="T1" fmla="*/ 0 h 1307"/>
              <a:gd name="T2" fmla="*/ 2147483647 w 1373"/>
              <a:gd name="T3" fmla="*/ 2147483647 h 1307"/>
              <a:gd name="T4" fmla="*/ 2147483647 w 1373"/>
              <a:gd name="T5" fmla="*/ 2147483647 h 1307"/>
              <a:gd name="T6" fmla="*/ 2147483647 w 1373"/>
              <a:gd name="T7" fmla="*/ 2147483647 h 1307"/>
              <a:gd name="T8" fmla="*/ 2147483647 w 1373"/>
              <a:gd name="T9" fmla="*/ 2147483647 h 1307"/>
              <a:gd name="T10" fmla="*/ 2147483647 w 1373"/>
              <a:gd name="T11" fmla="*/ 2147483647 h 1307"/>
              <a:gd name="T12" fmla="*/ 2147483647 w 1373"/>
              <a:gd name="T13" fmla="*/ 2147483647 h 1307"/>
              <a:gd name="T14" fmla="*/ 2147483647 w 1373"/>
              <a:gd name="T15" fmla="*/ 2147483647 h 1307"/>
              <a:gd name="T16" fmla="*/ 2147483647 w 1373"/>
              <a:gd name="T17" fmla="*/ 2147483647 h 1307"/>
              <a:gd name="T18" fmla="*/ 2147483647 w 1373"/>
              <a:gd name="T19" fmla="*/ 2147483647 h 1307"/>
              <a:gd name="T20" fmla="*/ 2147483647 w 1373"/>
              <a:gd name="T21" fmla="*/ 2147483647 h 1307"/>
              <a:gd name="T22" fmla="*/ 2147483647 w 1373"/>
              <a:gd name="T23" fmla="*/ 2147483647 h 1307"/>
              <a:gd name="T24" fmla="*/ 2147483647 w 1373"/>
              <a:gd name="T25" fmla="*/ 2147483647 h 1307"/>
              <a:gd name="T26" fmla="*/ 2147483647 w 1373"/>
              <a:gd name="T27" fmla="*/ 2147483647 h 1307"/>
              <a:gd name="T28" fmla="*/ 2147483647 w 1373"/>
              <a:gd name="T29" fmla="*/ 2147483647 h 1307"/>
              <a:gd name="T30" fmla="*/ 2147483647 w 1373"/>
              <a:gd name="T31" fmla="*/ 2147483647 h 1307"/>
              <a:gd name="T32" fmla="*/ 2147483647 w 1373"/>
              <a:gd name="T33" fmla="*/ 2147483647 h 1307"/>
              <a:gd name="T34" fmla="*/ 2147483647 w 1373"/>
              <a:gd name="T35" fmla="*/ 2147483647 h 1307"/>
              <a:gd name="T36" fmla="*/ 2147483647 w 1373"/>
              <a:gd name="T37" fmla="*/ 2147483647 h 1307"/>
              <a:gd name="T38" fmla="*/ 2147483647 w 1373"/>
              <a:gd name="T39" fmla="*/ 2147483647 h 1307"/>
              <a:gd name="T40" fmla="*/ 2147483647 w 1373"/>
              <a:gd name="T41" fmla="*/ 2147483647 h 1307"/>
              <a:gd name="T42" fmla="*/ 2147483647 w 1373"/>
              <a:gd name="T43" fmla="*/ 2147483647 h 1307"/>
              <a:gd name="T44" fmla="*/ 2147483647 w 1373"/>
              <a:gd name="T45" fmla="*/ 2147483647 h 1307"/>
              <a:gd name="T46" fmla="*/ 2147483647 w 1373"/>
              <a:gd name="T47" fmla="*/ 2147483647 h 1307"/>
              <a:gd name="T48" fmla="*/ 2147483647 w 1373"/>
              <a:gd name="T49" fmla="*/ 2147483647 h 1307"/>
              <a:gd name="T50" fmla="*/ 2147483647 w 1373"/>
              <a:gd name="T51" fmla="*/ 2147483647 h 1307"/>
              <a:gd name="T52" fmla="*/ 2147483647 w 1373"/>
              <a:gd name="T53" fmla="*/ 2147483647 h 1307"/>
              <a:gd name="T54" fmla="*/ 2147483647 w 1373"/>
              <a:gd name="T55" fmla="*/ 2147483647 h 1307"/>
              <a:gd name="T56" fmla="*/ 2147483647 w 1373"/>
              <a:gd name="T57" fmla="*/ 2147483647 h 1307"/>
              <a:gd name="T58" fmla="*/ 2147483647 w 1373"/>
              <a:gd name="T59" fmla="*/ 2147483647 h 1307"/>
              <a:gd name="T60" fmla="*/ 2147483647 w 1373"/>
              <a:gd name="T61" fmla="*/ 2147483647 h 1307"/>
              <a:gd name="T62" fmla="*/ 2147483647 w 1373"/>
              <a:gd name="T63" fmla="*/ 2147483647 h 1307"/>
              <a:gd name="T64" fmla="*/ 2147483647 w 1373"/>
              <a:gd name="T65" fmla="*/ 2147483647 h 1307"/>
              <a:gd name="T66" fmla="*/ 2147483647 w 1373"/>
              <a:gd name="T67" fmla="*/ 2147483647 h 1307"/>
              <a:gd name="T68" fmla="*/ 2147483647 w 1373"/>
              <a:gd name="T69" fmla="*/ 2147483647 h 1307"/>
              <a:gd name="T70" fmla="*/ 2147483647 w 1373"/>
              <a:gd name="T71" fmla="*/ 2147483647 h 1307"/>
              <a:gd name="T72" fmla="*/ 2147483647 w 1373"/>
              <a:gd name="T73" fmla="*/ 2147483647 h 1307"/>
              <a:gd name="T74" fmla="*/ 2147483647 w 1373"/>
              <a:gd name="T75" fmla="*/ 2147483647 h 1307"/>
              <a:gd name="T76" fmla="*/ 2147483647 w 1373"/>
              <a:gd name="T77" fmla="*/ 2147483647 h 1307"/>
              <a:gd name="T78" fmla="*/ 2147483647 w 1373"/>
              <a:gd name="T79" fmla="*/ 2147483647 h 1307"/>
              <a:gd name="T80" fmla="*/ 2147483647 w 1373"/>
              <a:gd name="T81" fmla="*/ 2147483647 h 1307"/>
              <a:gd name="T82" fmla="*/ 2147483647 w 1373"/>
              <a:gd name="T83" fmla="*/ 2147483647 h 1307"/>
              <a:gd name="T84" fmla="*/ 2147483647 w 1373"/>
              <a:gd name="T85" fmla="*/ 2147483647 h 1307"/>
              <a:gd name="T86" fmla="*/ 2147483647 w 1373"/>
              <a:gd name="T87" fmla="*/ 2147483647 h 1307"/>
              <a:gd name="T88" fmla="*/ 2147483647 w 1373"/>
              <a:gd name="T89" fmla="*/ 2147483647 h 1307"/>
              <a:gd name="T90" fmla="*/ 2147483647 w 1373"/>
              <a:gd name="T91" fmla="*/ 2147483647 h 1307"/>
              <a:gd name="T92" fmla="*/ 2147483647 w 1373"/>
              <a:gd name="T93" fmla="*/ 2147483647 h 1307"/>
              <a:gd name="T94" fmla="*/ 2147483647 w 1373"/>
              <a:gd name="T95" fmla="*/ 2147483647 h 1307"/>
              <a:gd name="T96" fmla="*/ 2147483647 w 1373"/>
              <a:gd name="T97" fmla="*/ 2147483647 h 1307"/>
              <a:gd name="T98" fmla="*/ 2147483647 w 1373"/>
              <a:gd name="T99" fmla="*/ 2147483647 h 1307"/>
              <a:gd name="T100" fmla="*/ 2147483647 w 1373"/>
              <a:gd name="T101" fmla="*/ 2147483647 h 1307"/>
              <a:gd name="T102" fmla="*/ 2147483647 w 1373"/>
              <a:gd name="T103" fmla="*/ 2147483647 h 1307"/>
              <a:gd name="T104" fmla="*/ 2147483647 w 1373"/>
              <a:gd name="T105" fmla="*/ 2147483647 h 1307"/>
              <a:gd name="T106" fmla="*/ 2147483647 w 1373"/>
              <a:gd name="T107" fmla="*/ 2147483647 h 1307"/>
              <a:gd name="T108" fmla="*/ 2147483647 w 1373"/>
              <a:gd name="T109" fmla="*/ 2147483647 h 1307"/>
              <a:gd name="T110" fmla="*/ 2147483647 w 1373"/>
              <a:gd name="T111" fmla="*/ 2147483647 h 1307"/>
              <a:gd name="T112" fmla="*/ 2147483647 w 1373"/>
              <a:gd name="T113" fmla="*/ 2147483647 h 1307"/>
              <a:gd name="T114" fmla="*/ 2147483647 w 1373"/>
              <a:gd name="T115" fmla="*/ 2147483647 h 1307"/>
              <a:gd name="T116" fmla="*/ 0 w 1373"/>
              <a:gd name="T117" fmla="*/ 2147483647 h 1307"/>
              <a:gd name="T118" fmla="*/ 2147483647 w 1373"/>
              <a:gd name="T119" fmla="*/ 0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3"/>
              <a:gd name="T181" fmla="*/ 0 h 1307"/>
              <a:gd name="T182" fmla="*/ 1373 w 1373"/>
              <a:gd name="T183" fmla="*/ 1307 h 1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3" h="1307">
                <a:moveTo>
                  <a:pt x="279" y="0"/>
                </a:moveTo>
                <a:lnTo>
                  <a:pt x="307" y="14"/>
                </a:lnTo>
                <a:lnTo>
                  <a:pt x="330" y="26"/>
                </a:lnTo>
                <a:lnTo>
                  <a:pt x="354" y="38"/>
                </a:lnTo>
                <a:lnTo>
                  <a:pt x="377" y="50"/>
                </a:lnTo>
                <a:lnTo>
                  <a:pt x="401" y="64"/>
                </a:lnTo>
                <a:lnTo>
                  <a:pt x="423" y="80"/>
                </a:lnTo>
                <a:lnTo>
                  <a:pt x="446" y="94"/>
                </a:lnTo>
                <a:lnTo>
                  <a:pt x="469" y="107"/>
                </a:lnTo>
                <a:lnTo>
                  <a:pt x="496" y="127"/>
                </a:lnTo>
                <a:lnTo>
                  <a:pt x="526" y="147"/>
                </a:lnTo>
                <a:lnTo>
                  <a:pt x="549" y="163"/>
                </a:lnTo>
                <a:lnTo>
                  <a:pt x="571" y="182"/>
                </a:lnTo>
                <a:lnTo>
                  <a:pt x="599" y="201"/>
                </a:lnTo>
                <a:lnTo>
                  <a:pt x="627" y="222"/>
                </a:lnTo>
                <a:lnTo>
                  <a:pt x="651" y="243"/>
                </a:lnTo>
                <a:lnTo>
                  <a:pt x="675" y="265"/>
                </a:lnTo>
                <a:lnTo>
                  <a:pt x="698" y="286"/>
                </a:lnTo>
                <a:lnTo>
                  <a:pt x="726" y="312"/>
                </a:lnTo>
                <a:lnTo>
                  <a:pt x="750" y="335"/>
                </a:lnTo>
                <a:lnTo>
                  <a:pt x="771" y="358"/>
                </a:lnTo>
                <a:lnTo>
                  <a:pt x="795" y="384"/>
                </a:lnTo>
                <a:lnTo>
                  <a:pt x="814" y="403"/>
                </a:lnTo>
                <a:lnTo>
                  <a:pt x="835" y="427"/>
                </a:lnTo>
                <a:lnTo>
                  <a:pt x="856" y="451"/>
                </a:lnTo>
                <a:lnTo>
                  <a:pt x="878" y="481"/>
                </a:lnTo>
                <a:lnTo>
                  <a:pt x="898" y="505"/>
                </a:lnTo>
                <a:lnTo>
                  <a:pt x="918" y="533"/>
                </a:lnTo>
                <a:lnTo>
                  <a:pt x="943" y="566"/>
                </a:lnTo>
                <a:lnTo>
                  <a:pt x="964" y="595"/>
                </a:lnTo>
                <a:lnTo>
                  <a:pt x="986" y="628"/>
                </a:lnTo>
                <a:lnTo>
                  <a:pt x="1007" y="661"/>
                </a:lnTo>
                <a:lnTo>
                  <a:pt x="1026" y="696"/>
                </a:lnTo>
                <a:lnTo>
                  <a:pt x="1047" y="733"/>
                </a:lnTo>
                <a:lnTo>
                  <a:pt x="1063" y="764"/>
                </a:lnTo>
                <a:lnTo>
                  <a:pt x="1078" y="793"/>
                </a:lnTo>
                <a:lnTo>
                  <a:pt x="1092" y="828"/>
                </a:lnTo>
                <a:lnTo>
                  <a:pt x="1101" y="852"/>
                </a:lnTo>
                <a:lnTo>
                  <a:pt x="1373" y="745"/>
                </a:lnTo>
                <a:lnTo>
                  <a:pt x="950" y="1307"/>
                </a:lnTo>
                <a:lnTo>
                  <a:pt x="199" y="1215"/>
                </a:lnTo>
                <a:lnTo>
                  <a:pt x="496" y="1096"/>
                </a:lnTo>
                <a:lnTo>
                  <a:pt x="477" y="1056"/>
                </a:lnTo>
                <a:lnTo>
                  <a:pt x="458" y="1017"/>
                </a:lnTo>
                <a:lnTo>
                  <a:pt x="432" y="976"/>
                </a:lnTo>
                <a:lnTo>
                  <a:pt x="403" y="932"/>
                </a:lnTo>
                <a:lnTo>
                  <a:pt x="377" y="896"/>
                </a:lnTo>
                <a:lnTo>
                  <a:pt x="349" y="861"/>
                </a:lnTo>
                <a:lnTo>
                  <a:pt x="319" y="826"/>
                </a:lnTo>
                <a:lnTo>
                  <a:pt x="290" y="797"/>
                </a:lnTo>
                <a:lnTo>
                  <a:pt x="260" y="769"/>
                </a:lnTo>
                <a:lnTo>
                  <a:pt x="226" y="738"/>
                </a:lnTo>
                <a:lnTo>
                  <a:pt x="193" y="712"/>
                </a:lnTo>
                <a:lnTo>
                  <a:pt x="161" y="686"/>
                </a:lnTo>
                <a:lnTo>
                  <a:pt x="130" y="663"/>
                </a:lnTo>
                <a:lnTo>
                  <a:pt x="92" y="639"/>
                </a:lnTo>
                <a:lnTo>
                  <a:pt x="54" y="616"/>
                </a:lnTo>
                <a:lnTo>
                  <a:pt x="28" y="604"/>
                </a:lnTo>
                <a:lnTo>
                  <a:pt x="0" y="588"/>
                </a:lnTo>
                <a:lnTo>
                  <a:pt x="279" y="0"/>
                </a:lnTo>
                <a:close/>
              </a:path>
            </a:pathLst>
          </a:custGeom>
          <a:solidFill>
            <a:srgbClr val="FF6600"/>
          </a:solidFill>
          <a:ln w="22225">
            <a:solidFill>
              <a:srgbClr val="000000"/>
            </a:solidFill>
            <a:prstDash val="solid"/>
            <a:round/>
            <a:headEnd/>
            <a:tailEnd/>
          </a:ln>
        </p:spPr>
        <p:txBody>
          <a:bodyPr/>
          <a:lstStyle/>
          <a:p>
            <a:endParaRPr lang="en-US"/>
          </a:p>
        </p:txBody>
      </p:sp>
      <p:sp>
        <p:nvSpPr>
          <p:cNvPr id="5133" name="Freeform 1036"/>
          <p:cNvSpPr>
            <a:spLocks/>
          </p:cNvSpPr>
          <p:nvPr/>
        </p:nvSpPr>
        <p:spPr bwMode="auto">
          <a:xfrm rot="3805178">
            <a:off x="6387306" y="243682"/>
            <a:ext cx="2005013" cy="1974850"/>
          </a:xfrm>
          <a:custGeom>
            <a:avLst/>
            <a:gdLst>
              <a:gd name="T0" fmla="*/ 2147483647 w 1328"/>
              <a:gd name="T1" fmla="*/ 2147483647 h 1072"/>
              <a:gd name="T2" fmla="*/ 2147483647 w 1328"/>
              <a:gd name="T3" fmla="*/ 2147483647 h 1072"/>
              <a:gd name="T4" fmla="*/ 2147483647 w 1328"/>
              <a:gd name="T5" fmla="*/ 2147483647 h 1072"/>
              <a:gd name="T6" fmla="*/ 2147483647 w 1328"/>
              <a:gd name="T7" fmla="*/ 2147483647 h 1072"/>
              <a:gd name="T8" fmla="*/ 2147483647 w 1328"/>
              <a:gd name="T9" fmla="*/ 2147483647 h 1072"/>
              <a:gd name="T10" fmla="*/ 2147483647 w 1328"/>
              <a:gd name="T11" fmla="*/ 2147483647 h 1072"/>
              <a:gd name="T12" fmla="*/ 2147483647 w 1328"/>
              <a:gd name="T13" fmla="*/ 2147483647 h 1072"/>
              <a:gd name="T14" fmla="*/ 2147483647 w 1328"/>
              <a:gd name="T15" fmla="*/ 2147483647 h 1072"/>
              <a:gd name="T16" fmla="*/ 2147483647 w 1328"/>
              <a:gd name="T17" fmla="*/ 2147483647 h 1072"/>
              <a:gd name="T18" fmla="*/ 2147483647 w 1328"/>
              <a:gd name="T19" fmla="*/ 2147483647 h 1072"/>
              <a:gd name="T20" fmla="*/ 2147483647 w 1328"/>
              <a:gd name="T21" fmla="*/ 2147483647 h 1072"/>
              <a:gd name="T22" fmla="*/ 2147483647 w 1328"/>
              <a:gd name="T23" fmla="*/ 2147483647 h 1072"/>
              <a:gd name="T24" fmla="*/ 2147483647 w 1328"/>
              <a:gd name="T25" fmla="*/ 2147483647 h 1072"/>
              <a:gd name="T26" fmla="*/ 2147483647 w 1328"/>
              <a:gd name="T27" fmla="*/ 2147483647 h 1072"/>
              <a:gd name="T28" fmla="*/ 2147483647 w 1328"/>
              <a:gd name="T29" fmla="*/ 2147483647 h 1072"/>
              <a:gd name="T30" fmla="*/ 2147483647 w 1328"/>
              <a:gd name="T31" fmla="*/ 2147483647 h 1072"/>
              <a:gd name="T32" fmla="*/ 2147483647 w 1328"/>
              <a:gd name="T33" fmla="*/ 2147483647 h 1072"/>
              <a:gd name="T34" fmla="*/ 2147483647 w 1328"/>
              <a:gd name="T35" fmla="*/ 2147483647 h 1072"/>
              <a:gd name="T36" fmla="*/ 0 w 1328"/>
              <a:gd name="T37" fmla="*/ 2147483647 h 1072"/>
              <a:gd name="T38" fmla="*/ 2147483647 w 1328"/>
              <a:gd name="T39" fmla="*/ 2147483647 h 1072"/>
              <a:gd name="T40" fmla="*/ 2147483647 w 1328"/>
              <a:gd name="T41" fmla="*/ 2147483647 h 1072"/>
              <a:gd name="T42" fmla="*/ 2147483647 w 1328"/>
              <a:gd name="T43" fmla="*/ 2147483647 h 1072"/>
              <a:gd name="T44" fmla="*/ 2147483647 w 1328"/>
              <a:gd name="T45" fmla="*/ 2147483647 h 1072"/>
              <a:gd name="T46" fmla="*/ 2147483647 w 1328"/>
              <a:gd name="T47" fmla="*/ 2147483647 h 1072"/>
              <a:gd name="T48" fmla="*/ 2147483647 w 1328"/>
              <a:gd name="T49" fmla="*/ 2147483647 h 1072"/>
              <a:gd name="T50" fmla="*/ 2147483647 w 1328"/>
              <a:gd name="T51" fmla="*/ 2147483647 h 1072"/>
              <a:gd name="T52" fmla="*/ 2147483647 w 1328"/>
              <a:gd name="T53" fmla="*/ 2147483647 h 1072"/>
              <a:gd name="T54" fmla="*/ 2147483647 w 1328"/>
              <a:gd name="T55" fmla="*/ 2147483647 h 1072"/>
              <a:gd name="T56" fmla="*/ 2147483647 w 1328"/>
              <a:gd name="T57" fmla="*/ 2147483647 h 1072"/>
              <a:gd name="T58" fmla="*/ 2147483647 w 1328"/>
              <a:gd name="T59" fmla="*/ 2147483647 h 1072"/>
              <a:gd name="T60" fmla="*/ 2147483647 w 1328"/>
              <a:gd name="T61" fmla="*/ 2147483647 h 1072"/>
              <a:gd name="T62" fmla="*/ 2147483647 w 1328"/>
              <a:gd name="T63" fmla="*/ 2147483647 h 1072"/>
              <a:gd name="T64" fmla="*/ 2147483647 w 1328"/>
              <a:gd name="T65" fmla="*/ 2147483647 h 1072"/>
              <a:gd name="T66" fmla="*/ 2147483647 w 1328"/>
              <a:gd name="T67" fmla="*/ 2147483647 h 1072"/>
              <a:gd name="T68" fmla="*/ 2147483647 w 1328"/>
              <a:gd name="T69" fmla="*/ 2147483647 h 1072"/>
              <a:gd name="T70" fmla="*/ 2147483647 w 1328"/>
              <a:gd name="T71" fmla="*/ 2147483647 h 1072"/>
              <a:gd name="T72" fmla="*/ 2147483647 w 1328"/>
              <a:gd name="T73" fmla="*/ 2147483647 h 1072"/>
              <a:gd name="T74" fmla="*/ 2147483647 w 1328"/>
              <a:gd name="T75" fmla="*/ 2147483647 h 1072"/>
              <a:gd name="T76" fmla="*/ 2147483647 w 1328"/>
              <a:gd name="T77" fmla="*/ 2147483647 h 1072"/>
              <a:gd name="T78" fmla="*/ 2147483647 w 1328"/>
              <a:gd name="T79" fmla="*/ 2147483647 h 1072"/>
              <a:gd name="T80" fmla="*/ 2147483647 w 1328"/>
              <a:gd name="T81" fmla="*/ 2147483647 h 1072"/>
              <a:gd name="T82" fmla="*/ 2147483647 w 1328"/>
              <a:gd name="T83" fmla="*/ 2147483647 h 1072"/>
              <a:gd name="T84" fmla="*/ 2147483647 w 1328"/>
              <a:gd name="T85" fmla="*/ 2147483647 h 1072"/>
              <a:gd name="T86" fmla="*/ 2147483647 w 1328"/>
              <a:gd name="T87" fmla="*/ 2147483647 h 1072"/>
              <a:gd name="T88" fmla="*/ 2147483647 w 1328"/>
              <a:gd name="T89" fmla="*/ 2147483647 h 1072"/>
              <a:gd name="T90" fmla="*/ 2147483647 w 1328"/>
              <a:gd name="T91" fmla="*/ 2147483647 h 1072"/>
              <a:gd name="T92" fmla="*/ 2147483647 w 1328"/>
              <a:gd name="T93" fmla="*/ 2147483647 h 1072"/>
              <a:gd name="T94" fmla="*/ 2147483647 w 1328"/>
              <a:gd name="T95" fmla="*/ 2147483647 h 1072"/>
              <a:gd name="T96" fmla="*/ 2147483647 w 1328"/>
              <a:gd name="T97" fmla="*/ 0 h 1072"/>
              <a:gd name="T98" fmla="*/ 2147483647 w 1328"/>
              <a:gd name="T99" fmla="*/ 2147483647 h 1072"/>
              <a:gd name="T100" fmla="*/ 2147483647 w 1328"/>
              <a:gd name="T101" fmla="*/ 2147483647 h 10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8"/>
              <a:gd name="T154" fmla="*/ 0 h 1072"/>
              <a:gd name="T155" fmla="*/ 1328 w 1328"/>
              <a:gd name="T156" fmla="*/ 1072 h 10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8" h="1072">
                <a:moveTo>
                  <a:pt x="708" y="1072"/>
                </a:moveTo>
                <a:lnTo>
                  <a:pt x="795" y="863"/>
                </a:lnTo>
                <a:lnTo>
                  <a:pt x="767" y="855"/>
                </a:lnTo>
                <a:lnTo>
                  <a:pt x="736" y="848"/>
                </a:lnTo>
                <a:lnTo>
                  <a:pt x="696" y="839"/>
                </a:lnTo>
                <a:lnTo>
                  <a:pt x="663" y="834"/>
                </a:lnTo>
                <a:lnTo>
                  <a:pt x="627" y="829"/>
                </a:lnTo>
                <a:lnTo>
                  <a:pt x="587" y="825"/>
                </a:lnTo>
                <a:lnTo>
                  <a:pt x="545" y="822"/>
                </a:lnTo>
                <a:lnTo>
                  <a:pt x="470" y="822"/>
                </a:lnTo>
                <a:lnTo>
                  <a:pt x="432" y="824"/>
                </a:lnTo>
                <a:lnTo>
                  <a:pt x="396" y="827"/>
                </a:lnTo>
                <a:lnTo>
                  <a:pt x="359" y="830"/>
                </a:lnTo>
                <a:lnTo>
                  <a:pt x="323" y="837"/>
                </a:lnTo>
                <a:lnTo>
                  <a:pt x="288" y="844"/>
                </a:lnTo>
                <a:lnTo>
                  <a:pt x="246" y="853"/>
                </a:lnTo>
                <a:lnTo>
                  <a:pt x="210" y="865"/>
                </a:lnTo>
                <a:lnTo>
                  <a:pt x="305" y="424"/>
                </a:lnTo>
                <a:lnTo>
                  <a:pt x="0" y="249"/>
                </a:lnTo>
                <a:lnTo>
                  <a:pt x="15" y="243"/>
                </a:lnTo>
                <a:lnTo>
                  <a:pt x="47" y="233"/>
                </a:lnTo>
                <a:lnTo>
                  <a:pt x="71" y="226"/>
                </a:lnTo>
                <a:lnTo>
                  <a:pt x="99" y="217"/>
                </a:lnTo>
                <a:lnTo>
                  <a:pt x="132" y="210"/>
                </a:lnTo>
                <a:lnTo>
                  <a:pt x="159" y="204"/>
                </a:lnTo>
                <a:lnTo>
                  <a:pt x="196" y="195"/>
                </a:lnTo>
                <a:lnTo>
                  <a:pt x="227" y="190"/>
                </a:lnTo>
                <a:lnTo>
                  <a:pt x="264" y="184"/>
                </a:lnTo>
                <a:lnTo>
                  <a:pt x="302" y="179"/>
                </a:lnTo>
                <a:lnTo>
                  <a:pt x="338" y="176"/>
                </a:lnTo>
                <a:lnTo>
                  <a:pt x="380" y="174"/>
                </a:lnTo>
                <a:lnTo>
                  <a:pt x="420" y="171"/>
                </a:lnTo>
                <a:lnTo>
                  <a:pt x="460" y="171"/>
                </a:lnTo>
                <a:lnTo>
                  <a:pt x="502" y="171"/>
                </a:lnTo>
                <a:lnTo>
                  <a:pt x="554" y="171"/>
                </a:lnTo>
                <a:lnTo>
                  <a:pt x="601" y="172"/>
                </a:lnTo>
                <a:lnTo>
                  <a:pt x="632" y="174"/>
                </a:lnTo>
                <a:lnTo>
                  <a:pt x="670" y="177"/>
                </a:lnTo>
                <a:lnTo>
                  <a:pt x="706" y="181"/>
                </a:lnTo>
                <a:lnTo>
                  <a:pt x="750" y="186"/>
                </a:lnTo>
                <a:lnTo>
                  <a:pt x="786" y="193"/>
                </a:lnTo>
                <a:lnTo>
                  <a:pt x="821" y="200"/>
                </a:lnTo>
                <a:lnTo>
                  <a:pt x="866" y="209"/>
                </a:lnTo>
                <a:lnTo>
                  <a:pt x="901" y="217"/>
                </a:lnTo>
                <a:lnTo>
                  <a:pt x="943" y="228"/>
                </a:lnTo>
                <a:lnTo>
                  <a:pt x="977" y="237"/>
                </a:lnTo>
                <a:lnTo>
                  <a:pt x="1016" y="249"/>
                </a:lnTo>
                <a:lnTo>
                  <a:pt x="1054" y="261"/>
                </a:lnTo>
                <a:lnTo>
                  <a:pt x="1167" y="0"/>
                </a:lnTo>
                <a:lnTo>
                  <a:pt x="1328" y="726"/>
                </a:lnTo>
                <a:lnTo>
                  <a:pt x="708" y="1072"/>
                </a:lnTo>
                <a:close/>
              </a:path>
            </a:pathLst>
          </a:custGeom>
          <a:solidFill>
            <a:srgbClr val="FF0000"/>
          </a:solidFill>
          <a:ln w="22225">
            <a:solidFill>
              <a:srgbClr val="000000"/>
            </a:solidFill>
            <a:prstDash val="solid"/>
            <a:round/>
            <a:headEnd/>
            <a:tailEnd/>
          </a:ln>
        </p:spPr>
        <p:txBody>
          <a:bodyPr/>
          <a:lstStyle/>
          <a:p>
            <a:endParaRPr lang="en-US"/>
          </a:p>
        </p:txBody>
      </p:sp>
      <p:sp>
        <p:nvSpPr>
          <p:cNvPr id="5134" name="WordArt 1037"/>
          <p:cNvSpPr>
            <a:spLocks noChangeArrowheads="1" noChangeShapeType="1" noTextEdit="1"/>
          </p:cNvSpPr>
          <p:nvPr/>
        </p:nvSpPr>
        <p:spPr bwMode="auto">
          <a:xfrm>
            <a:off x="4012406" y="2516856"/>
            <a:ext cx="2216943" cy="1455623"/>
          </a:xfrm>
          <a:prstGeom prst="rect">
            <a:avLst/>
          </a:prstGeom>
        </p:spPr>
        <p:txBody>
          <a:bodyPr wrap="none" fromWordArt="1">
            <a:prstTxWarp prst="textPlain">
              <a:avLst>
                <a:gd name="adj" fmla="val 50000"/>
              </a:avLst>
            </a:prstTxWarp>
            <a:scene3d>
              <a:camera prst="legacyPerspectiveTop"/>
              <a:lightRig rig="legacyFlat3" dir="b"/>
            </a:scene3d>
            <a:sp3d extrusionH="303200" prstMaterial="legacyMatte">
              <a:extrusionClr>
                <a:srgbClr val="000000"/>
              </a:extrusionClr>
            </a:sp3d>
          </a:bodyPr>
          <a:lstStyle/>
          <a:p>
            <a:pPr algn="ctr"/>
            <a:r>
              <a:rPr lang="en-US" sz="3600" kern="10" dirty="0">
                <a:ln w="9525">
                  <a:round/>
                  <a:headEnd/>
                  <a:tailEnd/>
                </a:ln>
                <a:solidFill>
                  <a:schemeClr val="accent1"/>
                </a:solidFill>
                <a:latin typeface="Arial Black"/>
              </a:rPr>
              <a:t>To State </a:t>
            </a:r>
          </a:p>
          <a:p>
            <a:pPr algn="ctr"/>
            <a:r>
              <a:rPr lang="en-US" sz="3600" kern="10" dirty="0">
                <a:ln w="9525">
                  <a:round/>
                  <a:headEnd/>
                  <a:tailEnd/>
                </a:ln>
                <a:solidFill>
                  <a:schemeClr val="accent1"/>
                </a:solidFill>
                <a:latin typeface="Arial Black"/>
              </a:rPr>
              <a:t>Flow Through to </a:t>
            </a:r>
          </a:p>
          <a:p>
            <a:pPr algn="ctr"/>
            <a:r>
              <a:rPr lang="en-US" sz="3600" kern="10" dirty="0">
                <a:ln w="9525">
                  <a:round/>
                  <a:headEnd/>
                  <a:tailEnd/>
                </a:ln>
                <a:solidFill>
                  <a:schemeClr val="accent1"/>
                </a:solidFill>
                <a:latin typeface="Arial Black"/>
              </a:rPr>
              <a:t>Applicant</a:t>
            </a:r>
          </a:p>
        </p:txBody>
      </p:sp>
      <p:sp>
        <p:nvSpPr>
          <p:cNvPr id="5137" name="WordArt 1040"/>
          <p:cNvSpPr>
            <a:spLocks noChangeArrowheads="1" noChangeShapeType="1" noTextEdit="1"/>
          </p:cNvSpPr>
          <p:nvPr/>
        </p:nvSpPr>
        <p:spPr bwMode="auto">
          <a:xfrm>
            <a:off x="6813550" y="882650"/>
            <a:ext cx="11557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Disaster</a:t>
            </a:r>
          </a:p>
        </p:txBody>
      </p:sp>
      <p:sp>
        <p:nvSpPr>
          <p:cNvPr id="5138" name="WordArt 1041"/>
          <p:cNvSpPr>
            <a:spLocks noChangeArrowheads="1" noChangeShapeType="1" noTextEdit="1"/>
          </p:cNvSpPr>
          <p:nvPr/>
        </p:nvSpPr>
        <p:spPr bwMode="auto">
          <a:xfrm>
            <a:off x="7110413" y="1327150"/>
            <a:ext cx="765175"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Event</a:t>
            </a:r>
          </a:p>
        </p:txBody>
      </p:sp>
      <p:sp>
        <p:nvSpPr>
          <p:cNvPr id="5139" name="WordArt 1042"/>
          <p:cNvSpPr>
            <a:spLocks noChangeArrowheads="1" noChangeShapeType="1" noTextEdit="1"/>
          </p:cNvSpPr>
          <p:nvPr/>
        </p:nvSpPr>
        <p:spPr bwMode="auto">
          <a:xfrm rot="-3812821">
            <a:off x="6872671" y="2576158"/>
            <a:ext cx="1619843" cy="36512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a:cs typeface="Arial"/>
              </a:rPr>
              <a:t>Joint PDA</a:t>
            </a:r>
          </a:p>
        </p:txBody>
      </p:sp>
      <p:sp>
        <p:nvSpPr>
          <p:cNvPr id="5140" name="WordArt 1043"/>
          <p:cNvSpPr>
            <a:spLocks noChangeArrowheads="1" noChangeShapeType="1" noTextEdit="1"/>
          </p:cNvSpPr>
          <p:nvPr/>
        </p:nvSpPr>
        <p:spPr bwMode="auto">
          <a:xfrm rot="17659285">
            <a:off x="7141181" y="2705489"/>
            <a:ext cx="2145833" cy="40981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Declaration</a:t>
            </a:r>
          </a:p>
        </p:txBody>
      </p:sp>
      <p:sp>
        <p:nvSpPr>
          <p:cNvPr id="5141" name="WordArt 1044"/>
          <p:cNvSpPr>
            <a:spLocks noChangeArrowheads="1" noChangeShapeType="1" noTextEdit="1"/>
          </p:cNvSpPr>
          <p:nvPr/>
        </p:nvSpPr>
        <p:spPr bwMode="auto">
          <a:xfrm rot="-3288210">
            <a:off x="6342856" y="4304507"/>
            <a:ext cx="1446213" cy="406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3300"/>
                </a:solidFill>
                <a:latin typeface="Arial Black"/>
              </a:rPr>
              <a:t>Applicant</a:t>
            </a:r>
          </a:p>
        </p:txBody>
      </p:sp>
      <p:sp>
        <p:nvSpPr>
          <p:cNvPr id="5142" name="WordArt 1045"/>
          <p:cNvSpPr>
            <a:spLocks noChangeArrowheads="1" noChangeShapeType="1" noTextEdit="1"/>
          </p:cNvSpPr>
          <p:nvPr/>
        </p:nvSpPr>
        <p:spPr bwMode="auto">
          <a:xfrm rot="-3273122">
            <a:off x="6805613" y="4560888"/>
            <a:ext cx="1193800" cy="368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rPr>
              <a:t>Briefing</a:t>
            </a:r>
          </a:p>
        </p:txBody>
      </p:sp>
    </p:spTree>
    <p:extLst>
      <p:ext uri="{BB962C8B-B14F-4D97-AF65-F5344CB8AC3E}">
        <p14:creationId xmlns:p14="http://schemas.microsoft.com/office/powerpoint/2010/main" val="165140717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5029200" cy="884238"/>
          </a:xfrm>
        </p:spPr>
        <p:txBody>
          <a:bodyPr>
            <a:normAutofit/>
          </a:bodyPr>
          <a:lstStyle/>
          <a:p>
            <a:r>
              <a:rPr lang="en-US" dirty="0">
                <a:solidFill>
                  <a:srgbClr val="FFFF00"/>
                </a:solidFill>
              </a:rPr>
              <a:t>Hazard Mitigation</a:t>
            </a:r>
          </a:p>
        </p:txBody>
      </p:sp>
      <p:sp>
        <p:nvSpPr>
          <p:cNvPr id="3" name="Content Placeholder 2"/>
          <p:cNvSpPr>
            <a:spLocks noGrp="1"/>
          </p:cNvSpPr>
          <p:nvPr>
            <p:ph idx="1"/>
          </p:nvPr>
        </p:nvSpPr>
        <p:spPr>
          <a:xfrm>
            <a:off x="1303421" y="2438400"/>
            <a:ext cx="7848600" cy="3916363"/>
          </a:xfrm>
        </p:spPr>
        <p:txBody>
          <a:bodyPr>
            <a:normAutofit fontScale="92500"/>
          </a:bodyPr>
          <a:lstStyle/>
          <a:p>
            <a:r>
              <a:rPr lang="en-US" dirty="0">
                <a:solidFill>
                  <a:srgbClr val="FFFF00"/>
                </a:solidFill>
              </a:rPr>
              <a:t>Section 406 OF Stafford Act (Mitigation)</a:t>
            </a:r>
          </a:p>
          <a:p>
            <a:r>
              <a:rPr lang="en-US" dirty="0">
                <a:solidFill>
                  <a:srgbClr val="FFFF00"/>
                </a:solidFill>
              </a:rPr>
              <a:t>Cost Effective Measure that Would Reduce or Eliminate the Threat of Future Similar Damage</a:t>
            </a:r>
          </a:p>
          <a:p>
            <a:r>
              <a:rPr lang="en-US" dirty="0">
                <a:solidFill>
                  <a:srgbClr val="FFFF00"/>
                </a:solidFill>
              </a:rPr>
              <a:t>Considered Part of Total Eligible Cost of Repair of Damaged Facility</a:t>
            </a:r>
          </a:p>
          <a:p>
            <a:r>
              <a:rPr lang="en-US" dirty="0">
                <a:solidFill>
                  <a:srgbClr val="FFFF00"/>
                </a:solidFill>
              </a:rPr>
              <a:t>Only for Permanent Work Projects</a:t>
            </a:r>
          </a:p>
          <a:p>
            <a:r>
              <a:rPr lang="en-US" dirty="0">
                <a:solidFill>
                  <a:srgbClr val="FFFF00"/>
                </a:solidFill>
              </a:rPr>
              <a:t>Must be Approved Prior to Work Start</a:t>
            </a:r>
          </a:p>
        </p:txBody>
      </p:sp>
    </p:spTree>
    <p:extLst>
      <p:ext uri="{BB962C8B-B14F-4D97-AF65-F5344CB8AC3E}">
        <p14:creationId xmlns:p14="http://schemas.microsoft.com/office/powerpoint/2010/main" val="633650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00200"/>
            <a:ext cx="3581400" cy="884238"/>
          </a:xfrm>
        </p:spPr>
        <p:txBody>
          <a:bodyPr>
            <a:normAutofit/>
          </a:bodyPr>
          <a:lstStyle/>
          <a:p>
            <a:r>
              <a:rPr lang="en-US" dirty="0">
                <a:solidFill>
                  <a:srgbClr val="FFFF00"/>
                </a:solidFill>
              </a:rPr>
              <a:t>Funding</a:t>
            </a:r>
            <a:r>
              <a:rPr lang="en-US" dirty="0"/>
              <a:t>	</a:t>
            </a:r>
          </a:p>
        </p:txBody>
      </p:sp>
      <p:sp>
        <p:nvSpPr>
          <p:cNvPr id="3" name="Content Placeholder 2"/>
          <p:cNvSpPr>
            <a:spLocks noGrp="1"/>
          </p:cNvSpPr>
          <p:nvPr>
            <p:ph idx="1"/>
          </p:nvPr>
        </p:nvSpPr>
        <p:spPr>
          <a:xfrm>
            <a:off x="914400" y="2514600"/>
            <a:ext cx="8229600" cy="3810000"/>
          </a:xfrm>
        </p:spPr>
        <p:txBody>
          <a:bodyPr>
            <a:normAutofit/>
          </a:bodyPr>
          <a:lstStyle/>
          <a:p>
            <a:r>
              <a:rPr lang="en-US" sz="2800" dirty="0">
                <a:solidFill>
                  <a:srgbClr val="FFFF00"/>
                </a:solidFill>
              </a:rPr>
              <a:t>Federal Share</a:t>
            </a:r>
          </a:p>
          <a:p>
            <a:pPr lvl="1">
              <a:buFont typeface="Wingdings" panose="05000000000000000000" pitchFamily="2" charset="2"/>
              <a:buChar char="Ø"/>
            </a:pPr>
            <a:r>
              <a:rPr lang="en-US" sz="2400" dirty="0">
                <a:solidFill>
                  <a:srgbClr val="FFFF00"/>
                </a:solidFill>
              </a:rPr>
              <a:t>75%</a:t>
            </a:r>
          </a:p>
          <a:p>
            <a:pPr marL="342900" lvl="1" indent="-342900">
              <a:buFont typeface="Arial" pitchFamily="34" charset="0"/>
              <a:buChar char="•"/>
            </a:pPr>
            <a:r>
              <a:rPr lang="en-US" dirty="0">
                <a:solidFill>
                  <a:srgbClr val="FFFF00"/>
                </a:solidFill>
              </a:rPr>
              <a:t>State/Local/PNPs Cost Share</a:t>
            </a:r>
          </a:p>
          <a:p>
            <a:pPr marL="742950" lvl="2" indent="-342900">
              <a:buFont typeface="Wingdings" panose="05000000000000000000" pitchFamily="2" charset="2"/>
              <a:buChar char="Ø"/>
            </a:pPr>
            <a:r>
              <a:rPr lang="en-US" dirty="0">
                <a:solidFill>
                  <a:srgbClr val="FFFF00"/>
                </a:solidFill>
              </a:rPr>
              <a:t>25% </a:t>
            </a:r>
          </a:p>
          <a:p>
            <a:r>
              <a:rPr lang="en-US" sz="2800" dirty="0">
                <a:solidFill>
                  <a:srgbClr val="FFFF00"/>
                </a:solidFill>
              </a:rPr>
              <a:t>If Costs Look Like They May Exceed Worksheet Estimates</a:t>
            </a:r>
          </a:p>
          <a:p>
            <a:pPr lvl="1">
              <a:buFont typeface="Wingdings" panose="05000000000000000000" pitchFamily="2" charset="2"/>
              <a:buChar char="Ø"/>
            </a:pPr>
            <a:r>
              <a:rPr lang="en-US" sz="2400" dirty="0">
                <a:solidFill>
                  <a:srgbClr val="FFFF00"/>
                </a:solidFill>
              </a:rPr>
              <a:t>Contact MT DES</a:t>
            </a:r>
          </a:p>
          <a:p>
            <a:pPr marL="457200" lvl="1" indent="0">
              <a:buNone/>
            </a:pPr>
            <a:endParaRPr lang="en-US" dirty="0">
              <a:solidFill>
                <a:srgbClr val="FFFF00"/>
              </a:solidFill>
            </a:endParaRPr>
          </a:p>
          <a:p>
            <a:pPr lvl="1"/>
            <a:endParaRPr lang="en-US" dirty="0"/>
          </a:p>
        </p:txBody>
      </p:sp>
    </p:spTree>
    <p:extLst>
      <p:ext uri="{BB962C8B-B14F-4D97-AF65-F5344CB8AC3E}">
        <p14:creationId xmlns:p14="http://schemas.microsoft.com/office/powerpoint/2010/main" val="2944131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AE14-BD2D-443A-A399-74C2104E8614}"/>
              </a:ext>
            </a:extLst>
          </p:cNvPr>
          <p:cNvSpPr>
            <a:spLocks noGrp="1"/>
          </p:cNvSpPr>
          <p:nvPr>
            <p:ph type="title"/>
          </p:nvPr>
        </p:nvSpPr>
        <p:spPr/>
        <p:txBody>
          <a:bodyPr/>
          <a:lstStyle/>
          <a:p>
            <a:r>
              <a:rPr lang="en-US" dirty="0">
                <a:solidFill>
                  <a:schemeClr val="bg1"/>
                </a:solidFill>
              </a:rPr>
              <a:t>Cost Share</a:t>
            </a:r>
          </a:p>
        </p:txBody>
      </p:sp>
      <p:sp>
        <p:nvSpPr>
          <p:cNvPr id="3" name="Content Placeholder 2">
            <a:extLst>
              <a:ext uri="{FF2B5EF4-FFF2-40B4-BE49-F238E27FC236}">
                <a16:creationId xmlns:a16="http://schemas.microsoft.com/office/drawing/2014/main" id="{8160299F-62B0-401C-8985-40E979858268}"/>
              </a:ext>
            </a:extLst>
          </p:cNvPr>
          <p:cNvSpPr>
            <a:spLocks noGrp="1"/>
          </p:cNvSpPr>
          <p:nvPr>
            <p:ph idx="1"/>
          </p:nvPr>
        </p:nvSpPr>
        <p:spPr/>
        <p:txBody>
          <a:bodyPr>
            <a:normAutofit fontScale="77500" lnSpcReduction="20000"/>
          </a:bodyPr>
          <a:lstStyle/>
          <a:p>
            <a:endParaRPr lang="en-US" dirty="0">
              <a:solidFill>
                <a:schemeClr val="bg1"/>
              </a:solidFill>
            </a:endParaRPr>
          </a:p>
          <a:p>
            <a:r>
              <a:rPr lang="en-US" dirty="0">
                <a:solidFill>
                  <a:schemeClr val="bg1"/>
                </a:solidFill>
              </a:rPr>
              <a:t>FEMA approves an annual Public Assistance Administrative Plan developed by the State of Montana.</a:t>
            </a:r>
          </a:p>
          <a:p>
            <a:pPr lvl="1"/>
            <a:r>
              <a:rPr lang="en-US" dirty="0">
                <a:solidFill>
                  <a:schemeClr val="bg1"/>
                </a:solidFill>
              </a:rPr>
              <a:t>Assures that Montana is prepared to coordinate and administer disaster related FEMA Grants</a:t>
            </a:r>
          </a:p>
          <a:p>
            <a:pPr lvl="1"/>
            <a:r>
              <a:rPr lang="en-US" dirty="0">
                <a:solidFill>
                  <a:schemeClr val="bg1"/>
                </a:solidFill>
              </a:rPr>
              <a:t>Establishes general financial expectations for state, local, and federal agencies</a:t>
            </a:r>
          </a:p>
          <a:p>
            <a:pPr lvl="2"/>
            <a:r>
              <a:rPr lang="en-US" dirty="0">
                <a:solidFill>
                  <a:schemeClr val="bg1"/>
                </a:solidFill>
              </a:rPr>
              <a:t>75% Federal Share</a:t>
            </a:r>
          </a:p>
          <a:p>
            <a:pPr lvl="2"/>
            <a:r>
              <a:rPr lang="en-US" dirty="0">
                <a:solidFill>
                  <a:schemeClr val="bg1"/>
                </a:solidFill>
              </a:rPr>
              <a:t>25% Local Share (non-federal share)</a:t>
            </a:r>
          </a:p>
          <a:p>
            <a:pPr lvl="1"/>
            <a:endParaRPr lang="en-US" dirty="0">
              <a:solidFill>
                <a:schemeClr val="bg1"/>
              </a:solidFill>
            </a:endParaRPr>
          </a:p>
          <a:p>
            <a:r>
              <a:rPr lang="en-US" dirty="0">
                <a:solidFill>
                  <a:schemeClr val="bg1"/>
                </a:solidFill>
              </a:rPr>
              <a:t>A disaster specific Administrative Plan is also required for each declared federal disaster.</a:t>
            </a:r>
          </a:p>
        </p:txBody>
      </p:sp>
    </p:spTree>
    <p:extLst>
      <p:ext uri="{BB962C8B-B14F-4D97-AF65-F5344CB8AC3E}">
        <p14:creationId xmlns:p14="http://schemas.microsoft.com/office/powerpoint/2010/main" val="674733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3200400" cy="808038"/>
          </a:xfrm>
        </p:spPr>
        <p:txBody>
          <a:bodyPr>
            <a:normAutofit/>
          </a:bodyPr>
          <a:lstStyle/>
          <a:p>
            <a:r>
              <a:rPr lang="en-US" dirty="0">
                <a:solidFill>
                  <a:srgbClr val="FFFF00"/>
                </a:solidFill>
              </a:rPr>
              <a:t>Appeals</a:t>
            </a:r>
          </a:p>
        </p:txBody>
      </p:sp>
      <p:sp>
        <p:nvSpPr>
          <p:cNvPr id="3" name="Content Placeholder 2"/>
          <p:cNvSpPr>
            <a:spLocks noGrp="1"/>
          </p:cNvSpPr>
          <p:nvPr>
            <p:ph idx="1"/>
          </p:nvPr>
        </p:nvSpPr>
        <p:spPr>
          <a:xfrm>
            <a:off x="914400" y="2895600"/>
            <a:ext cx="8229600" cy="3352800"/>
          </a:xfrm>
        </p:spPr>
        <p:txBody>
          <a:bodyPr>
            <a:normAutofit lnSpcReduction="10000"/>
          </a:bodyPr>
          <a:lstStyle/>
          <a:p>
            <a:r>
              <a:rPr lang="en-US" dirty="0">
                <a:solidFill>
                  <a:srgbClr val="FFFF00"/>
                </a:solidFill>
              </a:rPr>
              <a:t>Any Determination Related to Federal Assistance May be Appealed</a:t>
            </a:r>
          </a:p>
          <a:p>
            <a:r>
              <a:rPr lang="en-US" dirty="0">
                <a:solidFill>
                  <a:srgbClr val="FFFF00"/>
                </a:solidFill>
              </a:rPr>
              <a:t>Appeals are Time Limited</a:t>
            </a:r>
          </a:p>
          <a:p>
            <a:pPr lvl="1"/>
            <a:r>
              <a:rPr lang="en-US" dirty="0">
                <a:solidFill>
                  <a:srgbClr val="FFFF00"/>
                </a:solidFill>
              </a:rPr>
              <a:t>As Soon as Possible Following Receipt of Determination Letter</a:t>
            </a:r>
          </a:p>
          <a:p>
            <a:pPr lvl="1"/>
            <a:r>
              <a:rPr lang="en-US" dirty="0">
                <a:solidFill>
                  <a:srgbClr val="FFFF00"/>
                </a:solidFill>
              </a:rPr>
              <a:t>60 Days to Submit from Receipt of Notice of the Action Which is Being Appealed</a:t>
            </a:r>
          </a:p>
        </p:txBody>
      </p:sp>
    </p:spTree>
    <p:extLst>
      <p:ext uri="{BB962C8B-B14F-4D97-AF65-F5344CB8AC3E}">
        <p14:creationId xmlns:p14="http://schemas.microsoft.com/office/powerpoint/2010/main" val="2939683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53" y="1524000"/>
            <a:ext cx="7620000" cy="808038"/>
          </a:xfrm>
        </p:spPr>
        <p:txBody>
          <a:bodyPr>
            <a:normAutofit/>
          </a:bodyPr>
          <a:lstStyle/>
          <a:p>
            <a:r>
              <a:rPr lang="en-US" dirty="0">
                <a:solidFill>
                  <a:srgbClr val="FFFF00"/>
                </a:solidFill>
              </a:rPr>
              <a:t>Public Assistance Summary</a:t>
            </a:r>
          </a:p>
        </p:txBody>
      </p:sp>
      <p:sp>
        <p:nvSpPr>
          <p:cNvPr id="3" name="Content Placeholder 2"/>
          <p:cNvSpPr>
            <a:spLocks noGrp="1"/>
          </p:cNvSpPr>
          <p:nvPr>
            <p:ph idx="1"/>
          </p:nvPr>
        </p:nvSpPr>
        <p:spPr>
          <a:xfrm>
            <a:off x="1524000" y="2514600"/>
            <a:ext cx="7620000" cy="4068763"/>
          </a:xfrm>
        </p:spPr>
        <p:txBody>
          <a:bodyPr>
            <a:normAutofit/>
          </a:bodyPr>
          <a:lstStyle/>
          <a:p>
            <a:r>
              <a:rPr lang="en-US" dirty="0">
                <a:solidFill>
                  <a:srgbClr val="FFFF00"/>
                </a:solidFill>
              </a:rPr>
              <a:t>Public Assistance Program Assists in the Restoration of Community  Infrastructure</a:t>
            </a:r>
          </a:p>
          <a:p>
            <a:r>
              <a:rPr lang="en-US" dirty="0">
                <a:solidFill>
                  <a:srgbClr val="FFFF00"/>
                </a:solidFill>
              </a:rPr>
              <a:t>It is a Supplemental Cost Program (Reimbursement Basis)</a:t>
            </a:r>
          </a:p>
          <a:p>
            <a:r>
              <a:rPr lang="en-US" dirty="0">
                <a:solidFill>
                  <a:srgbClr val="FFFF00"/>
                </a:solidFill>
              </a:rPr>
              <a:t>Federal Share of Eligible Costs Will be  Awarded to the State for Disbursement to the Applicant </a:t>
            </a:r>
          </a:p>
        </p:txBody>
      </p:sp>
    </p:spTree>
    <p:extLst>
      <p:ext uri="{BB962C8B-B14F-4D97-AF65-F5344CB8AC3E}">
        <p14:creationId xmlns:p14="http://schemas.microsoft.com/office/powerpoint/2010/main" val="4110292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42" y="1600200"/>
            <a:ext cx="4953000" cy="808038"/>
          </a:xfrm>
        </p:spPr>
        <p:txBody>
          <a:bodyPr>
            <a:normAutofit/>
          </a:bodyPr>
          <a:lstStyle/>
          <a:p>
            <a:r>
              <a:rPr lang="en-US" dirty="0">
                <a:solidFill>
                  <a:srgbClr val="FFFF00"/>
                </a:solidFill>
              </a:rPr>
              <a:t>Documentation</a:t>
            </a:r>
          </a:p>
        </p:txBody>
      </p:sp>
      <p:sp>
        <p:nvSpPr>
          <p:cNvPr id="3" name="Content Placeholder 2"/>
          <p:cNvSpPr>
            <a:spLocks noGrp="1"/>
          </p:cNvSpPr>
          <p:nvPr>
            <p:ph idx="1"/>
          </p:nvPr>
        </p:nvSpPr>
        <p:spPr>
          <a:xfrm>
            <a:off x="1066800" y="2438400"/>
            <a:ext cx="8077200" cy="4267200"/>
          </a:xfrm>
        </p:spPr>
        <p:txBody>
          <a:bodyPr>
            <a:normAutofit fontScale="92500" lnSpcReduction="10000"/>
          </a:bodyPr>
          <a:lstStyle/>
          <a:p>
            <a:r>
              <a:rPr lang="en-US" dirty="0">
                <a:solidFill>
                  <a:srgbClr val="FFFF00"/>
                </a:solidFill>
              </a:rPr>
              <a:t>More is Better, Maintain the Following:</a:t>
            </a:r>
          </a:p>
          <a:p>
            <a:pPr lvl="1"/>
            <a:r>
              <a:rPr lang="en-US" sz="2000" dirty="0">
                <a:solidFill>
                  <a:srgbClr val="FFFF00"/>
                </a:solidFill>
              </a:rPr>
              <a:t>Request for Public Assistance</a:t>
            </a:r>
          </a:p>
          <a:p>
            <a:pPr lvl="1"/>
            <a:r>
              <a:rPr lang="en-US" sz="2000" dirty="0">
                <a:solidFill>
                  <a:srgbClr val="FFFF00"/>
                </a:solidFill>
              </a:rPr>
              <a:t>Project Worksheets</a:t>
            </a:r>
          </a:p>
          <a:p>
            <a:pPr lvl="1"/>
            <a:r>
              <a:rPr lang="en-US" sz="2000" dirty="0">
                <a:solidFill>
                  <a:srgbClr val="FFFF00"/>
                </a:solidFill>
              </a:rPr>
              <a:t>Labor/Payroll/Time Records</a:t>
            </a:r>
          </a:p>
          <a:p>
            <a:pPr lvl="1"/>
            <a:r>
              <a:rPr lang="en-US" sz="2000" dirty="0">
                <a:solidFill>
                  <a:srgbClr val="FFFF00"/>
                </a:solidFill>
              </a:rPr>
              <a:t>Equipment/Materials/Supplies Records</a:t>
            </a:r>
          </a:p>
          <a:p>
            <a:pPr lvl="1"/>
            <a:r>
              <a:rPr lang="en-US" sz="2000" dirty="0">
                <a:solidFill>
                  <a:srgbClr val="FFFF00"/>
                </a:solidFill>
              </a:rPr>
              <a:t>Contact Work Records</a:t>
            </a:r>
          </a:p>
          <a:p>
            <a:pPr lvl="1"/>
            <a:r>
              <a:rPr lang="en-US" sz="2000" dirty="0">
                <a:solidFill>
                  <a:srgbClr val="FFFF00"/>
                </a:solidFill>
              </a:rPr>
              <a:t>Proofs of Payment (Checks, Invoices, Contracts)</a:t>
            </a:r>
          </a:p>
          <a:p>
            <a:pPr lvl="1"/>
            <a:r>
              <a:rPr lang="en-US" sz="2000" dirty="0">
                <a:solidFill>
                  <a:srgbClr val="FFFF00"/>
                </a:solidFill>
              </a:rPr>
              <a:t>Insurance Records</a:t>
            </a:r>
          </a:p>
          <a:p>
            <a:pPr lvl="1"/>
            <a:r>
              <a:rPr lang="en-US" sz="2000" dirty="0">
                <a:solidFill>
                  <a:srgbClr val="FFFF00"/>
                </a:solidFill>
              </a:rPr>
              <a:t>Phone Logs</a:t>
            </a:r>
          </a:p>
          <a:p>
            <a:pPr lvl="1"/>
            <a:r>
              <a:rPr lang="en-US" sz="2000" dirty="0">
                <a:solidFill>
                  <a:srgbClr val="FFFF00"/>
                </a:solidFill>
              </a:rPr>
              <a:t>Correspondence</a:t>
            </a:r>
          </a:p>
          <a:p>
            <a:pPr lvl="1"/>
            <a:r>
              <a:rPr lang="en-US" sz="2000" dirty="0">
                <a:solidFill>
                  <a:srgbClr val="FFFF00"/>
                </a:solidFill>
              </a:rPr>
              <a:t>Procurement Policy and Records</a:t>
            </a:r>
          </a:p>
          <a:p>
            <a:pPr lvl="1"/>
            <a:r>
              <a:rPr lang="en-US" sz="2000" dirty="0">
                <a:solidFill>
                  <a:srgbClr val="FFFF00"/>
                </a:solidFill>
              </a:rPr>
              <a:t>Title, Leases, Permits and any Legal Records</a:t>
            </a:r>
          </a:p>
          <a:p>
            <a:pPr lvl="1"/>
            <a:endParaRPr lang="en-US" sz="2000" dirty="0">
              <a:solidFill>
                <a:srgbClr val="FFFF00"/>
              </a:solidFill>
            </a:endParaRPr>
          </a:p>
          <a:p>
            <a:pPr lvl="1"/>
            <a:endParaRPr lang="en-US" sz="2000" dirty="0">
              <a:solidFill>
                <a:srgbClr val="FFFF00"/>
              </a:solidFill>
            </a:endParaRPr>
          </a:p>
          <a:p>
            <a:pPr lvl="1"/>
            <a:endParaRPr lang="en-US" sz="2000" dirty="0">
              <a:solidFill>
                <a:srgbClr val="FFFF00"/>
              </a:solidFill>
            </a:endParaRPr>
          </a:p>
        </p:txBody>
      </p:sp>
    </p:spTree>
    <p:extLst>
      <p:ext uri="{BB962C8B-B14F-4D97-AF65-F5344CB8AC3E}">
        <p14:creationId xmlns:p14="http://schemas.microsoft.com/office/powerpoint/2010/main" val="2713450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3200400" cy="808038"/>
          </a:xfrm>
        </p:spPr>
        <p:txBody>
          <a:bodyPr>
            <a:normAutofit/>
          </a:bodyPr>
          <a:lstStyle/>
          <a:p>
            <a:r>
              <a:rPr lang="en-US" dirty="0">
                <a:solidFill>
                  <a:srgbClr val="FFFF00"/>
                </a:solidFill>
              </a:rPr>
              <a:t>Closeout</a:t>
            </a:r>
          </a:p>
        </p:txBody>
      </p:sp>
      <p:sp>
        <p:nvSpPr>
          <p:cNvPr id="3" name="Content Placeholder 2"/>
          <p:cNvSpPr>
            <a:spLocks noGrp="1"/>
          </p:cNvSpPr>
          <p:nvPr>
            <p:ph idx="1"/>
          </p:nvPr>
        </p:nvSpPr>
        <p:spPr>
          <a:xfrm>
            <a:off x="1676400" y="2286000"/>
            <a:ext cx="7467600" cy="4068763"/>
          </a:xfrm>
        </p:spPr>
        <p:txBody>
          <a:bodyPr>
            <a:normAutofit lnSpcReduction="10000"/>
          </a:bodyPr>
          <a:lstStyle/>
          <a:p>
            <a:r>
              <a:rPr lang="en-US" dirty="0">
                <a:solidFill>
                  <a:srgbClr val="FFFF00"/>
                </a:solidFill>
              </a:rPr>
              <a:t>Small Projects (&lt; $128,900)</a:t>
            </a:r>
          </a:p>
          <a:p>
            <a:pPr lvl="1"/>
            <a:r>
              <a:rPr lang="en-US" dirty="0">
                <a:solidFill>
                  <a:srgbClr val="FFFF00"/>
                </a:solidFill>
              </a:rPr>
              <a:t>Paid on Estimate or Actual Costs</a:t>
            </a:r>
          </a:p>
          <a:p>
            <a:pPr lvl="1"/>
            <a:r>
              <a:rPr lang="en-US" dirty="0">
                <a:solidFill>
                  <a:srgbClr val="FFFF00"/>
                </a:solidFill>
              </a:rPr>
              <a:t>Applicant Certifies Completed Work (P4) </a:t>
            </a:r>
          </a:p>
          <a:p>
            <a:pPr lvl="1"/>
            <a:r>
              <a:rPr lang="en-US" dirty="0">
                <a:solidFill>
                  <a:srgbClr val="FFFF00"/>
                </a:solidFill>
              </a:rPr>
              <a:t>State Performs Random Project Inspections</a:t>
            </a:r>
          </a:p>
          <a:p>
            <a:r>
              <a:rPr lang="en-US" dirty="0">
                <a:solidFill>
                  <a:srgbClr val="FFFF00"/>
                </a:solidFill>
              </a:rPr>
              <a:t>Large Projects (&gt; $128,900)</a:t>
            </a:r>
          </a:p>
          <a:p>
            <a:pPr lvl="1"/>
            <a:r>
              <a:rPr lang="en-US" dirty="0">
                <a:solidFill>
                  <a:srgbClr val="FFFF00"/>
                </a:solidFill>
              </a:rPr>
              <a:t>Payment Based on Actual Eligible Costs</a:t>
            </a:r>
          </a:p>
          <a:p>
            <a:pPr lvl="1"/>
            <a:r>
              <a:rPr lang="en-US" dirty="0">
                <a:solidFill>
                  <a:srgbClr val="FFFF00"/>
                </a:solidFill>
              </a:rPr>
              <a:t>Final Inspection Required</a:t>
            </a:r>
          </a:p>
          <a:p>
            <a:pPr lvl="1"/>
            <a:r>
              <a:rPr lang="en-US" dirty="0">
                <a:solidFill>
                  <a:srgbClr val="FFFF00"/>
                </a:solidFill>
              </a:rPr>
              <a:t>Project by Project Closeout Required</a:t>
            </a:r>
          </a:p>
        </p:txBody>
      </p:sp>
    </p:spTree>
    <p:extLst>
      <p:ext uri="{BB962C8B-B14F-4D97-AF65-F5344CB8AC3E}">
        <p14:creationId xmlns:p14="http://schemas.microsoft.com/office/powerpoint/2010/main" val="1997789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2687053" cy="884238"/>
          </a:xfrm>
        </p:spPr>
        <p:txBody>
          <a:bodyPr>
            <a:normAutofit/>
          </a:bodyPr>
          <a:lstStyle/>
          <a:p>
            <a:r>
              <a:rPr lang="en-US" dirty="0">
                <a:solidFill>
                  <a:srgbClr val="FFFF00"/>
                </a:solidFill>
              </a:rPr>
              <a:t>Audits</a:t>
            </a:r>
          </a:p>
        </p:txBody>
      </p:sp>
      <p:sp>
        <p:nvSpPr>
          <p:cNvPr id="3" name="Content Placeholder 2"/>
          <p:cNvSpPr>
            <a:spLocks noGrp="1"/>
          </p:cNvSpPr>
          <p:nvPr>
            <p:ph idx="1"/>
          </p:nvPr>
        </p:nvSpPr>
        <p:spPr>
          <a:xfrm>
            <a:off x="1524000" y="2209800"/>
            <a:ext cx="7620000" cy="4114800"/>
          </a:xfrm>
        </p:spPr>
        <p:txBody>
          <a:bodyPr>
            <a:normAutofit lnSpcReduction="10000"/>
          </a:bodyPr>
          <a:lstStyle/>
          <a:p>
            <a:r>
              <a:rPr lang="en-US" dirty="0">
                <a:solidFill>
                  <a:srgbClr val="FFFF00"/>
                </a:solidFill>
              </a:rPr>
              <a:t>Can Occur Any Time up to 3 Years After Closeout</a:t>
            </a:r>
          </a:p>
          <a:p>
            <a:r>
              <a:rPr lang="en-US" dirty="0">
                <a:solidFill>
                  <a:srgbClr val="FFFF00"/>
                </a:solidFill>
              </a:rPr>
              <a:t>Can be Conducted by FEMA or State</a:t>
            </a:r>
          </a:p>
          <a:p>
            <a:r>
              <a:rPr lang="en-US" dirty="0">
                <a:solidFill>
                  <a:srgbClr val="FFFF00"/>
                </a:solidFill>
              </a:rPr>
              <a:t>Can Result in Cost Adjustment or Disallowance</a:t>
            </a:r>
          </a:p>
          <a:p>
            <a:r>
              <a:rPr lang="en-US" dirty="0">
                <a:solidFill>
                  <a:srgbClr val="FFFF00"/>
                </a:solidFill>
              </a:rPr>
              <a:t>Single Audits are Required on More Then $750,000 in Federal Financial Assistance (REF:  2 CFR)</a:t>
            </a:r>
          </a:p>
        </p:txBody>
      </p:sp>
    </p:spTree>
    <p:extLst>
      <p:ext uri="{BB962C8B-B14F-4D97-AF65-F5344CB8AC3E}">
        <p14:creationId xmlns:p14="http://schemas.microsoft.com/office/powerpoint/2010/main" val="1057008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1600200"/>
            <a:ext cx="3505200" cy="808038"/>
          </a:xfrm>
        </p:spPr>
        <p:txBody>
          <a:bodyPr>
            <a:normAutofit/>
          </a:bodyPr>
          <a:lstStyle/>
          <a:p>
            <a:r>
              <a:rPr lang="en-US" dirty="0">
                <a:solidFill>
                  <a:srgbClr val="FFFF00"/>
                </a:solidFill>
              </a:rPr>
              <a:t>Thank You</a:t>
            </a:r>
          </a:p>
        </p:txBody>
      </p:sp>
      <p:sp>
        <p:nvSpPr>
          <p:cNvPr id="3" name="Content Placeholder 2"/>
          <p:cNvSpPr>
            <a:spLocks noGrp="1"/>
          </p:cNvSpPr>
          <p:nvPr>
            <p:ph idx="1"/>
          </p:nvPr>
        </p:nvSpPr>
        <p:spPr>
          <a:xfrm>
            <a:off x="457200" y="2438400"/>
            <a:ext cx="8229600" cy="3687763"/>
          </a:xfrm>
        </p:spPr>
        <p:txBody>
          <a:bodyPr>
            <a:normAutofit fontScale="85000" lnSpcReduction="10000"/>
          </a:bodyPr>
          <a:lstStyle/>
          <a:p>
            <a:pPr marL="0" indent="0" algn="ctr">
              <a:buNone/>
            </a:pPr>
            <a:r>
              <a:rPr lang="en-US" dirty="0">
                <a:solidFill>
                  <a:srgbClr val="FFFF00"/>
                </a:solidFill>
              </a:rPr>
              <a:t>Montana Disaster &amp; Emergency Services Division</a:t>
            </a:r>
          </a:p>
          <a:p>
            <a:pPr marL="0" indent="0" algn="ctr">
              <a:buNone/>
            </a:pPr>
            <a:r>
              <a:rPr lang="en-US" dirty="0">
                <a:solidFill>
                  <a:srgbClr val="FFFF00"/>
                </a:solidFill>
              </a:rPr>
              <a:t>1956 Mt. </a:t>
            </a:r>
            <a:r>
              <a:rPr lang="en-US" dirty="0" err="1">
                <a:solidFill>
                  <a:srgbClr val="FFFF00"/>
                </a:solidFill>
              </a:rPr>
              <a:t>Majo</a:t>
            </a:r>
            <a:r>
              <a:rPr lang="en-US" dirty="0">
                <a:solidFill>
                  <a:srgbClr val="FFFF00"/>
                </a:solidFill>
              </a:rPr>
              <a:t> Street</a:t>
            </a:r>
          </a:p>
          <a:p>
            <a:pPr marL="0" indent="0" algn="ctr">
              <a:buNone/>
            </a:pPr>
            <a:r>
              <a:rPr lang="en-US" dirty="0">
                <a:solidFill>
                  <a:srgbClr val="FFFF00"/>
                </a:solidFill>
              </a:rPr>
              <a:t>Fort </a:t>
            </a:r>
            <a:r>
              <a:rPr lang="en-US" dirty="0" err="1">
                <a:solidFill>
                  <a:srgbClr val="FFFF00"/>
                </a:solidFill>
              </a:rPr>
              <a:t>Harrisson</a:t>
            </a:r>
            <a:r>
              <a:rPr lang="en-US" dirty="0">
                <a:solidFill>
                  <a:srgbClr val="FFFF00"/>
                </a:solidFill>
              </a:rPr>
              <a:t>, MT  59636</a:t>
            </a:r>
          </a:p>
          <a:p>
            <a:pPr marL="0" indent="0" algn="ctr">
              <a:buNone/>
            </a:pPr>
            <a:endParaRPr lang="en-US" dirty="0">
              <a:solidFill>
                <a:srgbClr val="FFFF00"/>
              </a:solidFill>
            </a:endParaRPr>
          </a:p>
          <a:p>
            <a:pPr marL="0" indent="0" algn="ctr">
              <a:buNone/>
            </a:pPr>
            <a:endParaRPr lang="en-US" dirty="0">
              <a:solidFill>
                <a:srgbClr val="FFFF00"/>
              </a:solidFill>
            </a:endParaRPr>
          </a:p>
          <a:p>
            <a:pPr marL="0" indent="0">
              <a:buNone/>
            </a:pPr>
            <a:r>
              <a:rPr lang="en-US" dirty="0">
                <a:solidFill>
                  <a:srgbClr val="FFFF00"/>
                </a:solidFill>
              </a:rPr>
              <a:t>Tim </a:t>
            </a:r>
            <a:r>
              <a:rPr lang="en-US" dirty="0" err="1">
                <a:solidFill>
                  <a:srgbClr val="FFFF00"/>
                </a:solidFill>
              </a:rPr>
              <a:t>Thennis</a:t>
            </a:r>
            <a:r>
              <a:rPr lang="en-US" dirty="0">
                <a:solidFill>
                  <a:srgbClr val="FFFF00"/>
                </a:solidFill>
              </a:rPr>
              <a:t>                                         Sheri </a:t>
            </a:r>
            <a:r>
              <a:rPr lang="en-US" dirty="0" err="1">
                <a:solidFill>
                  <a:srgbClr val="FFFF00"/>
                </a:solidFill>
              </a:rPr>
              <a:t>Medow</a:t>
            </a:r>
            <a:endParaRPr lang="en-US" dirty="0">
              <a:solidFill>
                <a:srgbClr val="FFFF00"/>
              </a:solidFill>
            </a:endParaRPr>
          </a:p>
          <a:p>
            <a:pPr marL="0" indent="0">
              <a:buNone/>
            </a:pPr>
            <a:r>
              <a:rPr lang="en-US" dirty="0">
                <a:solidFill>
                  <a:srgbClr val="FFFF00"/>
                </a:solidFill>
              </a:rPr>
              <a:t>(O) 406-324-4783                              (O) 406-324-4773                              </a:t>
            </a:r>
          </a:p>
          <a:p>
            <a:pPr marL="0" indent="0">
              <a:buNone/>
            </a:pPr>
            <a:r>
              <a:rPr lang="en-US" dirty="0">
                <a:solidFill>
                  <a:srgbClr val="FFFF00"/>
                </a:solidFill>
              </a:rPr>
              <a:t> tthennis@mt.gov 	 		   sheris@mt.gov</a:t>
            </a:r>
          </a:p>
          <a:p>
            <a:pPr marL="0" indent="0">
              <a:buNone/>
            </a:pPr>
            <a:endParaRPr lang="en-US" dirty="0">
              <a:solidFill>
                <a:srgbClr val="FFFF00"/>
              </a:solidFill>
            </a:endParaRPr>
          </a:p>
        </p:txBody>
      </p:sp>
    </p:spTree>
    <p:extLst>
      <p:ext uri="{BB962C8B-B14F-4D97-AF65-F5344CB8AC3E}">
        <p14:creationId xmlns:p14="http://schemas.microsoft.com/office/powerpoint/2010/main" val="7981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AC5F8824-CC8A-4059-A92E-9823EDE1894F}" type="slidenum">
              <a:rPr lang="en-US"/>
              <a:pPr>
                <a:defRPr/>
              </a:pPr>
              <a:t>6</a:t>
            </a:fld>
            <a:endParaRPr lang="en-US"/>
          </a:p>
        </p:txBody>
      </p:sp>
      <p:sp>
        <p:nvSpPr>
          <p:cNvPr id="13315" name="Rectangle 2"/>
          <p:cNvSpPr>
            <a:spLocks noGrp="1" noChangeArrowheads="1"/>
          </p:cNvSpPr>
          <p:nvPr>
            <p:ph type="title"/>
          </p:nvPr>
        </p:nvSpPr>
        <p:spPr>
          <a:xfrm>
            <a:off x="0" y="1522078"/>
            <a:ext cx="6858000" cy="884238"/>
          </a:xfrm>
        </p:spPr>
        <p:txBody>
          <a:bodyPr>
            <a:normAutofit/>
          </a:bodyPr>
          <a:lstStyle/>
          <a:p>
            <a:pPr eaLnBrk="1" hangingPunct="1"/>
            <a:r>
              <a:rPr lang="en-US" altLang="en-US" dirty="0">
                <a:solidFill>
                  <a:srgbClr val="FFFF00"/>
                </a:solidFill>
              </a:rPr>
              <a:t>PA Program Eligibility</a:t>
            </a:r>
          </a:p>
        </p:txBody>
      </p:sp>
      <p:sp>
        <p:nvSpPr>
          <p:cNvPr id="45059" name="Rectangle 3"/>
          <p:cNvSpPr>
            <a:spLocks noChangeArrowheads="1"/>
          </p:cNvSpPr>
          <p:nvPr/>
        </p:nvSpPr>
        <p:spPr bwMode="auto">
          <a:xfrm>
            <a:off x="2823411" y="2438400"/>
            <a:ext cx="3124200" cy="914400"/>
          </a:xfrm>
          <a:prstGeom prst="rect">
            <a:avLst/>
          </a:prstGeom>
          <a:solidFill>
            <a:srgbClr val="FF99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9999"/>
            </a:extrusionClr>
          </a:sp3d>
        </p:spPr>
        <p:txBody>
          <a:bodyPr wrap="none" anchor="ctr">
            <a:flatTx/>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b="1">
                <a:latin typeface="Tahoma" pitchFamily="34" charset="0"/>
              </a:rPr>
              <a:t>Cost</a:t>
            </a:r>
          </a:p>
        </p:txBody>
      </p:sp>
      <p:sp>
        <p:nvSpPr>
          <p:cNvPr id="45060" name="Rectangle 4"/>
          <p:cNvSpPr>
            <a:spLocks noChangeArrowheads="1"/>
          </p:cNvSpPr>
          <p:nvPr/>
        </p:nvSpPr>
        <p:spPr bwMode="auto">
          <a:xfrm>
            <a:off x="2434389" y="3461085"/>
            <a:ext cx="3886200" cy="914400"/>
          </a:xfrm>
          <a:prstGeom prst="rect">
            <a:avLst/>
          </a:prstGeom>
          <a:gradFill rotWithShape="0">
            <a:gsLst>
              <a:gs pos="0">
                <a:srgbClr val="765E2F"/>
              </a:gs>
              <a:gs pos="50000">
                <a:srgbClr val="FFCC66"/>
              </a:gs>
              <a:gs pos="100000">
                <a:srgbClr val="765E2F"/>
              </a:gs>
            </a:gsLst>
            <a:lin ang="27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FFCC66"/>
            </a:extrusionClr>
          </a:sp3d>
        </p:spPr>
        <p:txBody>
          <a:bodyPr wrap="none" anchor="ctr">
            <a:flatTx/>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b="1">
                <a:latin typeface="Tahoma" pitchFamily="34" charset="0"/>
              </a:rPr>
              <a:t>Work</a:t>
            </a:r>
          </a:p>
        </p:txBody>
      </p:sp>
      <p:sp>
        <p:nvSpPr>
          <p:cNvPr id="45061" name="Rectangle 5"/>
          <p:cNvSpPr>
            <a:spLocks noChangeArrowheads="1"/>
          </p:cNvSpPr>
          <p:nvPr/>
        </p:nvSpPr>
        <p:spPr bwMode="auto">
          <a:xfrm>
            <a:off x="2061411" y="4407569"/>
            <a:ext cx="4648200" cy="914400"/>
          </a:xfrm>
          <a:prstGeom prst="rect">
            <a:avLst/>
          </a:prstGeom>
          <a:solidFill>
            <a:srgbClr val="FFCC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CCFF"/>
            </a:extrusionClr>
          </a:sp3d>
        </p:spPr>
        <p:txBody>
          <a:bodyPr wrap="none" anchor="ctr">
            <a:flatTx/>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b="1">
                <a:latin typeface="Tahoma" pitchFamily="34" charset="0"/>
              </a:rPr>
              <a:t>Facility</a:t>
            </a:r>
          </a:p>
        </p:txBody>
      </p:sp>
      <p:sp>
        <p:nvSpPr>
          <p:cNvPr id="45062" name="Rectangle 6"/>
          <p:cNvSpPr>
            <a:spLocks noChangeArrowheads="1"/>
          </p:cNvSpPr>
          <p:nvPr/>
        </p:nvSpPr>
        <p:spPr bwMode="auto">
          <a:xfrm>
            <a:off x="1672389" y="5382126"/>
            <a:ext cx="5410200" cy="914400"/>
          </a:xfrm>
          <a:prstGeom prst="rect">
            <a:avLst/>
          </a:prstGeom>
          <a:gradFill rotWithShape="0">
            <a:gsLst>
              <a:gs pos="0">
                <a:srgbClr val="5E6D76"/>
              </a:gs>
              <a:gs pos="50000">
                <a:srgbClr val="CCECFF"/>
              </a:gs>
              <a:gs pos="100000">
                <a:srgbClr val="5E6D76"/>
              </a:gs>
            </a:gsLst>
            <a:lin ang="27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CCECFF"/>
            </a:extrusionClr>
          </a:sp3d>
        </p:spPr>
        <p:txBody>
          <a:bodyPr wrap="none" anchor="ctr">
            <a:flatTx/>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b="1">
                <a:latin typeface="Tahoma" pitchFamily="34" charset="0"/>
              </a:rPr>
              <a:t>Applicant</a:t>
            </a:r>
          </a:p>
        </p:txBody>
      </p:sp>
      <p:sp>
        <p:nvSpPr>
          <p:cNvPr id="8" name="Text Box 1028"/>
          <p:cNvSpPr txBox="1">
            <a:spLocks noChangeArrowheads="1"/>
          </p:cNvSpPr>
          <p:nvPr/>
        </p:nvSpPr>
        <p:spPr bwMode="auto">
          <a:xfrm>
            <a:off x="203200" y="0"/>
            <a:ext cx="894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dirty="0">
                <a:solidFill>
                  <a:srgbClr val="FFFF00"/>
                </a:solidFill>
                <a:latin typeface="Arial Narrow" pitchFamily="34" charset="0"/>
              </a:rPr>
              <a:t>The Public Assistance Process</a:t>
            </a:r>
          </a:p>
          <a:p>
            <a:pPr>
              <a:spcBef>
                <a:spcPct val="0"/>
              </a:spcBef>
              <a:buFontTx/>
              <a:buNone/>
            </a:pPr>
            <a:r>
              <a:rPr lang="en-US" altLang="en-US" sz="2800" b="1" dirty="0">
                <a:solidFill>
                  <a:srgbClr val="FFFF00"/>
                </a:solidFill>
                <a:latin typeface="Arial Narrow" pitchFamily="34" charset="0"/>
              </a:rPr>
              <a:t>                          (New Model)</a:t>
            </a:r>
          </a:p>
        </p:txBody>
      </p:sp>
    </p:spTree>
    <p:extLst>
      <p:ext uri="{BB962C8B-B14F-4D97-AF65-F5344CB8AC3E}">
        <p14:creationId xmlns:p14="http://schemas.microsoft.com/office/powerpoint/2010/main" val="20781682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additive="base">
                                        <p:cTn id="7" dur="500" fill="hold"/>
                                        <p:tgtEl>
                                          <p:spTgt spid="45062"/>
                                        </p:tgtEl>
                                        <p:attrNameLst>
                                          <p:attrName>ppt_x</p:attrName>
                                        </p:attrNameLst>
                                      </p:cBhvr>
                                      <p:tavLst>
                                        <p:tav tm="0">
                                          <p:val>
                                            <p:strVal val="0-#ppt_w/2"/>
                                          </p:val>
                                        </p:tav>
                                        <p:tav tm="100000">
                                          <p:val>
                                            <p:strVal val="#ppt_x"/>
                                          </p:val>
                                        </p:tav>
                                      </p:tavLst>
                                    </p:anim>
                                    <p:anim calcmode="lin" valueType="num">
                                      <p:cBhvr additive="base">
                                        <p:cTn id="8" dur="500" fill="hold"/>
                                        <p:tgtEl>
                                          <p:spTgt spid="450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1"/>
                                        </p:tgtEl>
                                        <p:attrNameLst>
                                          <p:attrName>style.visibility</p:attrName>
                                        </p:attrNameLst>
                                      </p:cBhvr>
                                      <p:to>
                                        <p:strVal val="visible"/>
                                      </p:to>
                                    </p:set>
                                    <p:anim calcmode="lin" valueType="num">
                                      <p:cBhvr additive="base">
                                        <p:cTn id="13" dur="500" fill="hold"/>
                                        <p:tgtEl>
                                          <p:spTgt spid="45061"/>
                                        </p:tgtEl>
                                        <p:attrNameLst>
                                          <p:attrName>ppt_x</p:attrName>
                                        </p:attrNameLst>
                                      </p:cBhvr>
                                      <p:tavLst>
                                        <p:tav tm="0">
                                          <p:val>
                                            <p:strVal val="0-#ppt_w/2"/>
                                          </p:val>
                                        </p:tav>
                                        <p:tav tm="100000">
                                          <p:val>
                                            <p:strVal val="#ppt_x"/>
                                          </p:val>
                                        </p:tav>
                                      </p:tavLst>
                                    </p:anim>
                                    <p:anim calcmode="lin" valueType="num">
                                      <p:cBhvr additive="base">
                                        <p:cTn id="14"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60"/>
                                        </p:tgtEl>
                                        <p:attrNameLst>
                                          <p:attrName>style.visibility</p:attrName>
                                        </p:attrNameLst>
                                      </p:cBhvr>
                                      <p:to>
                                        <p:strVal val="visible"/>
                                      </p:to>
                                    </p:set>
                                    <p:anim calcmode="lin" valueType="num">
                                      <p:cBhvr additive="base">
                                        <p:cTn id="19" dur="500" fill="hold"/>
                                        <p:tgtEl>
                                          <p:spTgt spid="45060"/>
                                        </p:tgtEl>
                                        <p:attrNameLst>
                                          <p:attrName>ppt_x</p:attrName>
                                        </p:attrNameLst>
                                      </p:cBhvr>
                                      <p:tavLst>
                                        <p:tav tm="0">
                                          <p:val>
                                            <p:strVal val="0-#ppt_w/2"/>
                                          </p:val>
                                        </p:tav>
                                        <p:tav tm="100000">
                                          <p:val>
                                            <p:strVal val="#ppt_x"/>
                                          </p:val>
                                        </p:tav>
                                      </p:tavLst>
                                    </p:anim>
                                    <p:anim calcmode="lin" valueType="num">
                                      <p:cBhvr additive="base">
                                        <p:cTn id="20"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gtEl>
                                        <p:attrNameLst>
                                          <p:attrName>style.visibility</p:attrName>
                                        </p:attrNameLst>
                                      </p:cBhvr>
                                      <p:to>
                                        <p:strVal val="visible"/>
                                      </p:to>
                                    </p:set>
                                    <p:anim calcmode="lin" valueType="num">
                                      <p:cBhvr additive="base">
                                        <p:cTn id="25" dur="500" fill="hold"/>
                                        <p:tgtEl>
                                          <p:spTgt spid="45059"/>
                                        </p:tgtEl>
                                        <p:attrNameLst>
                                          <p:attrName>ppt_x</p:attrName>
                                        </p:attrNameLst>
                                      </p:cBhvr>
                                      <p:tavLst>
                                        <p:tav tm="0">
                                          <p:val>
                                            <p:strVal val="0-#ppt_w/2"/>
                                          </p:val>
                                        </p:tav>
                                        <p:tav tm="100000">
                                          <p:val>
                                            <p:strVal val="#ppt_x"/>
                                          </p:val>
                                        </p:tav>
                                      </p:tavLst>
                                    </p:anim>
                                    <p:anim calcmode="lin" valueType="num">
                                      <p:cBhvr additive="base">
                                        <p:cTn id="26" dur="500" fill="hold"/>
                                        <p:tgtEl>
                                          <p:spTgt spid="450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autoUpdateAnimBg="0"/>
      <p:bldP spid="45060" grpId="0" animBg="1" autoUpdateAnimBg="0"/>
      <p:bldP spid="45061" grpId="0" animBg="1" autoUpdateAnimBg="0"/>
      <p:bldP spid="4506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5638800" cy="808038"/>
          </a:xfrm>
        </p:spPr>
        <p:txBody>
          <a:bodyPr>
            <a:normAutofit/>
          </a:bodyPr>
          <a:lstStyle/>
          <a:p>
            <a:r>
              <a:rPr lang="en-US" dirty="0">
                <a:solidFill>
                  <a:srgbClr val="FFFF00"/>
                </a:solidFill>
              </a:rPr>
              <a:t>Applicant Eligibility</a:t>
            </a:r>
          </a:p>
        </p:txBody>
      </p:sp>
      <p:sp>
        <p:nvSpPr>
          <p:cNvPr id="3" name="Content Placeholder 2"/>
          <p:cNvSpPr>
            <a:spLocks noGrp="1"/>
          </p:cNvSpPr>
          <p:nvPr>
            <p:ph idx="1"/>
          </p:nvPr>
        </p:nvSpPr>
        <p:spPr>
          <a:xfrm>
            <a:off x="934453" y="2286000"/>
            <a:ext cx="8229600" cy="4114799"/>
          </a:xfrm>
        </p:spPr>
        <p:txBody>
          <a:bodyPr>
            <a:normAutofit/>
          </a:bodyPr>
          <a:lstStyle/>
          <a:p>
            <a:r>
              <a:rPr lang="en-US" dirty="0">
                <a:solidFill>
                  <a:srgbClr val="FFFF00"/>
                </a:solidFill>
              </a:rPr>
              <a:t>Counties, Incorporated Municipalities</a:t>
            </a:r>
          </a:p>
          <a:p>
            <a:r>
              <a:rPr lang="en-US" dirty="0">
                <a:solidFill>
                  <a:srgbClr val="FFFF00"/>
                </a:solidFill>
              </a:rPr>
              <a:t>Other Legally Constituted Units of Local Government</a:t>
            </a:r>
          </a:p>
          <a:p>
            <a:r>
              <a:rPr lang="en-US" dirty="0">
                <a:solidFill>
                  <a:srgbClr val="FFFF00"/>
                </a:solidFill>
              </a:rPr>
              <a:t>State Government Agencies and Departments</a:t>
            </a:r>
          </a:p>
          <a:p>
            <a:r>
              <a:rPr lang="en-US" dirty="0">
                <a:solidFill>
                  <a:srgbClr val="FFFF00"/>
                </a:solidFill>
              </a:rPr>
              <a:t>Indian/Tribes or Authorized Tribal Organizations</a:t>
            </a:r>
          </a:p>
          <a:p>
            <a:r>
              <a:rPr lang="en-US" dirty="0">
                <a:solidFill>
                  <a:srgbClr val="FFFF00"/>
                </a:solidFill>
              </a:rPr>
              <a:t>Certain Essential Private Non-Profits</a:t>
            </a:r>
          </a:p>
        </p:txBody>
      </p:sp>
      <p:sp>
        <p:nvSpPr>
          <p:cNvPr id="4" name="Text Box 1028"/>
          <p:cNvSpPr txBox="1">
            <a:spLocks noChangeArrowheads="1"/>
          </p:cNvSpPr>
          <p:nvPr/>
        </p:nvSpPr>
        <p:spPr bwMode="auto">
          <a:xfrm>
            <a:off x="203200" y="0"/>
            <a:ext cx="894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dirty="0">
                <a:solidFill>
                  <a:srgbClr val="FFFF00"/>
                </a:solidFill>
                <a:latin typeface="Arial Narrow" pitchFamily="34" charset="0"/>
              </a:rPr>
              <a:t>The Public Assistance Process</a:t>
            </a:r>
          </a:p>
          <a:p>
            <a:pPr>
              <a:spcBef>
                <a:spcPct val="0"/>
              </a:spcBef>
              <a:buFontTx/>
              <a:buNone/>
            </a:pPr>
            <a:r>
              <a:rPr lang="en-US" altLang="en-US" sz="2800" b="1" dirty="0">
                <a:solidFill>
                  <a:srgbClr val="FFFF00"/>
                </a:solidFill>
                <a:latin typeface="Arial Narrow" pitchFamily="34" charset="0"/>
              </a:rPr>
              <a:t>                          (New Model)</a:t>
            </a:r>
          </a:p>
        </p:txBody>
      </p:sp>
    </p:spTree>
    <p:extLst>
      <p:ext uri="{BB962C8B-B14F-4D97-AF65-F5344CB8AC3E}">
        <p14:creationId xmlns:p14="http://schemas.microsoft.com/office/powerpoint/2010/main" val="317341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8229600" cy="762000"/>
          </a:xfrm>
        </p:spPr>
        <p:txBody>
          <a:bodyPr>
            <a:normAutofit/>
          </a:bodyPr>
          <a:lstStyle/>
          <a:p>
            <a:r>
              <a:rPr lang="en-US" dirty="0">
                <a:solidFill>
                  <a:srgbClr val="FFFF00"/>
                </a:solidFill>
              </a:rPr>
              <a:t>Eligibility Basic Requirements</a:t>
            </a:r>
            <a:r>
              <a:rPr lang="en-US" dirty="0"/>
              <a:t>	</a:t>
            </a:r>
          </a:p>
        </p:txBody>
      </p:sp>
      <p:sp>
        <p:nvSpPr>
          <p:cNvPr id="3" name="Content Placeholder 2"/>
          <p:cNvSpPr>
            <a:spLocks noGrp="1"/>
          </p:cNvSpPr>
          <p:nvPr>
            <p:ph idx="1"/>
          </p:nvPr>
        </p:nvSpPr>
        <p:spPr>
          <a:xfrm>
            <a:off x="1371600" y="2819400"/>
            <a:ext cx="7772400" cy="3429000"/>
          </a:xfrm>
        </p:spPr>
        <p:txBody>
          <a:bodyPr>
            <a:normAutofit/>
          </a:bodyPr>
          <a:lstStyle/>
          <a:p>
            <a:r>
              <a:rPr lang="en-US" dirty="0">
                <a:solidFill>
                  <a:srgbClr val="FFFF00"/>
                </a:solidFill>
              </a:rPr>
              <a:t>Damage is Caused by This Disaster</a:t>
            </a:r>
          </a:p>
          <a:p>
            <a:r>
              <a:rPr lang="en-US" dirty="0">
                <a:solidFill>
                  <a:srgbClr val="FFFF00"/>
                </a:solidFill>
              </a:rPr>
              <a:t>Damage Must be in the Declared Area</a:t>
            </a:r>
          </a:p>
          <a:p>
            <a:r>
              <a:rPr lang="en-US" dirty="0">
                <a:solidFill>
                  <a:srgbClr val="FFFF00"/>
                </a:solidFill>
              </a:rPr>
              <a:t>Must be the Applicant’s Legal Responsibility</a:t>
            </a:r>
          </a:p>
          <a:p>
            <a:r>
              <a:rPr lang="en-US" dirty="0">
                <a:solidFill>
                  <a:srgbClr val="FFFF00"/>
                </a:solidFill>
              </a:rPr>
              <a:t>Must Meet Complete Eligibility Requirements</a:t>
            </a:r>
          </a:p>
        </p:txBody>
      </p:sp>
      <p:sp>
        <p:nvSpPr>
          <p:cNvPr id="4" name="Text Box 1028"/>
          <p:cNvSpPr txBox="1">
            <a:spLocks noChangeArrowheads="1"/>
          </p:cNvSpPr>
          <p:nvPr/>
        </p:nvSpPr>
        <p:spPr bwMode="auto">
          <a:xfrm>
            <a:off x="203200" y="0"/>
            <a:ext cx="894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dirty="0">
                <a:solidFill>
                  <a:srgbClr val="FFFF00"/>
                </a:solidFill>
                <a:latin typeface="Arial Narrow" pitchFamily="34" charset="0"/>
              </a:rPr>
              <a:t>The Public Assistance Process</a:t>
            </a:r>
          </a:p>
          <a:p>
            <a:pPr>
              <a:spcBef>
                <a:spcPct val="0"/>
              </a:spcBef>
              <a:buFontTx/>
              <a:buNone/>
            </a:pPr>
            <a:r>
              <a:rPr lang="en-US" altLang="en-US" sz="2800" b="1" dirty="0">
                <a:solidFill>
                  <a:srgbClr val="FFFF00"/>
                </a:solidFill>
                <a:latin typeface="Arial Narrow" pitchFamily="34" charset="0"/>
              </a:rPr>
              <a:t>                          (New Model)</a:t>
            </a:r>
          </a:p>
        </p:txBody>
      </p:sp>
    </p:spTree>
    <p:extLst>
      <p:ext uri="{BB962C8B-B14F-4D97-AF65-F5344CB8AC3E}">
        <p14:creationId xmlns:p14="http://schemas.microsoft.com/office/powerpoint/2010/main" val="120249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pPr>
              <a:defRPr/>
            </a:pPr>
            <a:fld id="{864BB2DC-A2DC-42D5-8183-8C6444CFE428}" type="slidenum">
              <a:rPr lang="en-US"/>
              <a:pPr>
                <a:defRPr/>
              </a:pPr>
              <a:t>9</a:t>
            </a:fld>
            <a:endParaRPr lang="en-US"/>
          </a:p>
        </p:txBody>
      </p:sp>
      <p:sp>
        <p:nvSpPr>
          <p:cNvPr id="5123" name="AutoShape 1026"/>
          <p:cNvSpPr>
            <a:spLocks noChangeArrowheads="1"/>
          </p:cNvSpPr>
          <p:nvPr/>
        </p:nvSpPr>
        <p:spPr bwMode="auto">
          <a:xfrm>
            <a:off x="3556000" y="1663700"/>
            <a:ext cx="3035300" cy="3263900"/>
          </a:xfrm>
          <a:prstGeom prst="star24">
            <a:avLst>
              <a:gd name="adj" fmla="val 37500"/>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000000"/>
            </a:extrusionClr>
          </a:sp3d>
        </p:spPr>
        <p:txBody>
          <a:bodyPr wrap="none" anchor="ctr">
            <a:flatTx/>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Swis721 BlkEx BT" pitchFamily="34" charset="0"/>
            </a:endParaRPr>
          </a:p>
        </p:txBody>
      </p:sp>
      <p:sp>
        <p:nvSpPr>
          <p:cNvPr id="5125" name="Text Box 1028"/>
          <p:cNvSpPr txBox="1">
            <a:spLocks noChangeArrowheads="1"/>
          </p:cNvSpPr>
          <p:nvPr/>
        </p:nvSpPr>
        <p:spPr bwMode="auto">
          <a:xfrm>
            <a:off x="203200" y="0"/>
            <a:ext cx="894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dirty="0">
                <a:solidFill>
                  <a:srgbClr val="FFFF00"/>
                </a:solidFill>
                <a:latin typeface="Arial Narrow" pitchFamily="34" charset="0"/>
              </a:rPr>
              <a:t>The Public Assistance Process </a:t>
            </a:r>
            <a:endParaRPr lang="en-US" altLang="en-US" sz="2800" b="1" dirty="0">
              <a:solidFill>
                <a:srgbClr val="FFFF00"/>
              </a:solidFill>
              <a:latin typeface="Arial Narrow" pitchFamily="34" charset="0"/>
            </a:endParaRPr>
          </a:p>
          <a:p>
            <a:pPr>
              <a:spcBef>
                <a:spcPct val="0"/>
              </a:spcBef>
              <a:buFontTx/>
              <a:buNone/>
            </a:pPr>
            <a:r>
              <a:rPr lang="en-US" altLang="en-US" sz="2800" b="1" dirty="0">
                <a:solidFill>
                  <a:srgbClr val="FFFF00"/>
                </a:solidFill>
                <a:latin typeface="Arial Narrow" pitchFamily="34" charset="0"/>
              </a:rPr>
              <a:t>                         (New Model)</a:t>
            </a:r>
          </a:p>
        </p:txBody>
      </p:sp>
      <p:sp>
        <p:nvSpPr>
          <p:cNvPr id="5130" name="Freeform 1033"/>
          <p:cNvSpPr>
            <a:spLocks/>
          </p:cNvSpPr>
          <p:nvPr/>
        </p:nvSpPr>
        <p:spPr bwMode="auto">
          <a:xfrm>
            <a:off x="4646613" y="4597400"/>
            <a:ext cx="2605087" cy="2260600"/>
          </a:xfrm>
          <a:custGeom>
            <a:avLst/>
            <a:gdLst>
              <a:gd name="T0" fmla="*/ 2147483647 w 1641"/>
              <a:gd name="T1" fmla="*/ 2147483647 h 1424"/>
              <a:gd name="T2" fmla="*/ 2147483647 w 1641"/>
              <a:gd name="T3" fmla="*/ 2147483647 h 1424"/>
              <a:gd name="T4" fmla="*/ 2147483647 w 1641"/>
              <a:gd name="T5" fmla="*/ 2147483647 h 1424"/>
              <a:gd name="T6" fmla="*/ 2147483647 w 1641"/>
              <a:gd name="T7" fmla="*/ 2147483647 h 1424"/>
              <a:gd name="T8" fmla="*/ 2147483647 w 1641"/>
              <a:gd name="T9" fmla="*/ 2147483647 h 1424"/>
              <a:gd name="T10" fmla="*/ 2147483647 w 1641"/>
              <a:gd name="T11" fmla="*/ 2147483647 h 1424"/>
              <a:gd name="T12" fmla="*/ 2147483647 w 1641"/>
              <a:gd name="T13" fmla="*/ 2147483647 h 1424"/>
              <a:gd name="T14" fmla="*/ 2147483647 w 1641"/>
              <a:gd name="T15" fmla="*/ 2147483647 h 1424"/>
              <a:gd name="T16" fmla="*/ 2147483647 w 1641"/>
              <a:gd name="T17" fmla="*/ 2147483647 h 1424"/>
              <a:gd name="T18" fmla="*/ 2147483647 w 1641"/>
              <a:gd name="T19" fmla="*/ 2147483647 h 1424"/>
              <a:gd name="T20" fmla="*/ 2147483647 w 1641"/>
              <a:gd name="T21" fmla="*/ 2147483647 h 1424"/>
              <a:gd name="T22" fmla="*/ 2147483647 w 1641"/>
              <a:gd name="T23" fmla="*/ 2147483647 h 1424"/>
              <a:gd name="T24" fmla="*/ 2147483647 w 1641"/>
              <a:gd name="T25" fmla="*/ 2147483647 h 1424"/>
              <a:gd name="T26" fmla="*/ 2147483647 w 1641"/>
              <a:gd name="T27" fmla="*/ 2147483647 h 1424"/>
              <a:gd name="T28" fmla="*/ 2147483647 w 1641"/>
              <a:gd name="T29" fmla="*/ 2147483647 h 1424"/>
              <a:gd name="T30" fmla="*/ 2147483647 w 1641"/>
              <a:gd name="T31" fmla="*/ 2147483647 h 1424"/>
              <a:gd name="T32" fmla="*/ 2147483647 w 1641"/>
              <a:gd name="T33" fmla="*/ 2147483647 h 1424"/>
              <a:gd name="T34" fmla="*/ 2147483647 w 1641"/>
              <a:gd name="T35" fmla="*/ 2147483647 h 1424"/>
              <a:gd name="T36" fmla="*/ 2147483647 w 1641"/>
              <a:gd name="T37" fmla="*/ 2147483647 h 1424"/>
              <a:gd name="T38" fmla="*/ 2147483647 w 1641"/>
              <a:gd name="T39" fmla="*/ 2147483647 h 1424"/>
              <a:gd name="T40" fmla="*/ 2147483647 w 1641"/>
              <a:gd name="T41" fmla="*/ 2147483647 h 1424"/>
              <a:gd name="T42" fmla="*/ 2147483647 w 1641"/>
              <a:gd name="T43" fmla="*/ 2147483647 h 1424"/>
              <a:gd name="T44" fmla="*/ 2147483647 w 1641"/>
              <a:gd name="T45" fmla="*/ 2147483647 h 1424"/>
              <a:gd name="T46" fmla="*/ 2147483647 w 1641"/>
              <a:gd name="T47" fmla="*/ 2147483647 h 1424"/>
              <a:gd name="T48" fmla="*/ 2147483647 w 1641"/>
              <a:gd name="T49" fmla="*/ 2147483647 h 1424"/>
              <a:gd name="T50" fmla="*/ 2147483647 w 1641"/>
              <a:gd name="T51" fmla="*/ 2147483647 h 1424"/>
              <a:gd name="T52" fmla="*/ 2147483647 w 1641"/>
              <a:gd name="T53" fmla="*/ 2147483647 h 1424"/>
              <a:gd name="T54" fmla="*/ 2147483647 w 1641"/>
              <a:gd name="T55" fmla="*/ 2147483647 h 1424"/>
              <a:gd name="T56" fmla="*/ 2147483647 w 1641"/>
              <a:gd name="T57" fmla="*/ 2147483647 h 1424"/>
              <a:gd name="T58" fmla="*/ 2147483647 w 1641"/>
              <a:gd name="T59" fmla="*/ 2147483647 h 1424"/>
              <a:gd name="T60" fmla="*/ 2147483647 w 1641"/>
              <a:gd name="T61" fmla="*/ 2147483647 h 1424"/>
              <a:gd name="T62" fmla="*/ 2147483647 w 1641"/>
              <a:gd name="T63" fmla="*/ 2147483647 h 1424"/>
              <a:gd name="T64" fmla="*/ 2147483647 w 1641"/>
              <a:gd name="T65" fmla="*/ 2147483647 h 1424"/>
              <a:gd name="T66" fmla="*/ 2147483647 w 1641"/>
              <a:gd name="T67" fmla="*/ 2147483647 h 1424"/>
              <a:gd name="T68" fmla="*/ 0 w 1641"/>
              <a:gd name="T69" fmla="*/ 2147483647 h 1424"/>
              <a:gd name="T70" fmla="*/ 2147483647 w 1641"/>
              <a:gd name="T71" fmla="*/ 2147483647 h 1424"/>
              <a:gd name="T72" fmla="*/ 2147483647 w 1641"/>
              <a:gd name="T73" fmla="*/ 2147483647 h 1424"/>
              <a:gd name="T74" fmla="*/ 2147483647 w 1641"/>
              <a:gd name="T75" fmla="*/ 2147483647 h 1424"/>
              <a:gd name="T76" fmla="*/ 2147483647 w 1641"/>
              <a:gd name="T77" fmla="*/ 2147483647 h 1424"/>
              <a:gd name="T78" fmla="*/ 2147483647 w 1641"/>
              <a:gd name="T79" fmla="*/ 2147483647 h 1424"/>
              <a:gd name="T80" fmla="*/ 2147483647 w 1641"/>
              <a:gd name="T81" fmla="*/ 2147483647 h 1424"/>
              <a:gd name="T82" fmla="*/ 2147483647 w 1641"/>
              <a:gd name="T83" fmla="*/ 2147483647 h 1424"/>
              <a:gd name="T84" fmla="*/ 2147483647 w 1641"/>
              <a:gd name="T85" fmla="*/ 2147483647 h 1424"/>
              <a:gd name="T86" fmla="*/ 2147483647 w 1641"/>
              <a:gd name="T87" fmla="*/ 2147483647 h 1424"/>
              <a:gd name="T88" fmla="*/ 2147483647 w 1641"/>
              <a:gd name="T89" fmla="*/ 2147483647 h 1424"/>
              <a:gd name="T90" fmla="*/ 2147483647 w 1641"/>
              <a:gd name="T91" fmla="*/ 2147483647 h 1424"/>
              <a:gd name="T92" fmla="*/ 2147483647 w 1641"/>
              <a:gd name="T93" fmla="*/ 2147483647 h 1424"/>
              <a:gd name="T94" fmla="*/ 2147483647 w 1641"/>
              <a:gd name="T95" fmla="*/ 2147483647 h 1424"/>
              <a:gd name="T96" fmla="*/ 2147483647 w 1641"/>
              <a:gd name="T97" fmla="*/ 2147483647 h 1424"/>
              <a:gd name="T98" fmla="*/ 2147483647 w 1641"/>
              <a:gd name="T99" fmla="*/ 2147483647 h 1424"/>
              <a:gd name="T100" fmla="*/ 2147483647 w 1641"/>
              <a:gd name="T101" fmla="*/ 2147483647 h 1424"/>
              <a:gd name="T102" fmla="*/ 2147483647 w 1641"/>
              <a:gd name="T103" fmla="*/ 2147483647 h 1424"/>
              <a:gd name="T104" fmla="*/ 2147483647 w 1641"/>
              <a:gd name="T105" fmla="*/ 2147483647 h 1424"/>
              <a:gd name="T106" fmla="*/ 2147483647 w 1641"/>
              <a:gd name="T107" fmla="*/ 2147483647 h 1424"/>
              <a:gd name="T108" fmla="*/ 2147483647 w 1641"/>
              <a:gd name="T109" fmla="*/ 0 h 1424"/>
              <a:gd name="T110" fmla="*/ 2147483647 w 1641"/>
              <a:gd name="T111" fmla="*/ 2147483647 h 1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1"/>
              <a:gd name="T169" fmla="*/ 0 h 1424"/>
              <a:gd name="T170" fmla="*/ 1641 w 1641"/>
              <a:gd name="T171" fmla="*/ 1424 h 1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1" h="1424">
                <a:moveTo>
                  <a:pt x="1641" y="568"/>
                </a:moveTo>
                <a:lnTo>
                  <a:pt x="1450" y="678"/>
                </a:lnTo>
                <a:lnTo>
                  <a:pt x="1431" y="697"/>
                </a:lnTo>
                <a:lnTo>
                  <a:pt x="1409" y="715"/>
                </a:lnTo>
                <a:lnTo>
                  <a:pt x="1389" y="734"/>
                </a:lnTo>
                <a:lnTo>
                  <a:pt x="1366" y="751"/>
                </a:lnTo>
                <a:lnTo>
                  <a:pt x="1342" y="769"/>
                </a:lnTo>
                <a:lnTo>
                  <a:pt x="1321" y="786"/>
                </a:lnTo>
                <a:lnTo>
                  <a:pt x="1295" y="803"/>
                </a:lnTo>
                <a:lnTo>
                  <a:pt x="1265" y="820"/>
                </a:lnTo>
                <a:lnTo>
                  <a:pt x="1236" y="840"/>
                </a:lnTo>
                <a:lnTo>
                  <a:pt x="1212" y="856"/>
                </a:lnTo>
                <a:lnTo>
                  <a:pt x="1185" y="869"/>
                </a:lnTo>
                <a:lnTo>
                  <a:pt x="1152" y="888"/>
                </a:lnTo>
                <a:lnTo>
                  <a:pt x="1122" y="906"/>
                </a:lnTo>
                <a:lnTo>
                  <a:pt x="1092" y="922"/>
                </a:lnTo>
                <a:lnTo>
                  <a:pt x="1060" y="937"/>
                </a:lnTo>
                <a:lnTo>
                  <a:pt x="1033" y="950"/>
                </a:lnTo>
                <a:lnTo>
                  <a:pt x="994" y="966"/>
                </a:lnTo>
                <a:lnTo>
                  <a:pt x="962" y="982"/>
                </a:lnTo>
                <a:lnTo>
                  <a:pt x="932" y="993"/>
                </a:lnTo>
                <a:lnTo>
                  <a:pt x="896" y="1005"/>
                </a:lnTo>
                <a:lnTo>
                  <a:pt x="871" y="1013"/>
                </a:lnTo>
                <a:lnTo>
                  <a:pt x="839" y="1023"/>
                </a:lnTo>
                <a:lnTo>
                  <a:pt x="806" y="1033"/>
                </a:lnTo>
                <a:lnTo>
                  <a:pt x="771" y="1044"/>
                </a:lnTo>
                <a:lnTo>
                  <a:pt x="739" y="1052"/>
                </a:lnTo>
                <a:lnTo>
                  <a:pt x="703" y="1060"/>
                </a:lnTo>
                <a:lnTo>
                  <a:pt x="660" y="1069"/>
                </a:lnTo>
                <a:lnTo>
                  <a:pt x="622" y="1077"/>
                </a:lnTo>
                <a:lnTo>
                  <a:pt x="583" y="1084"/>
                </a:lnTo>
                <a:lnTo>
                  <a:pt x="540" y="1093"/>
                </a:lnTo>
                <a:lnTo>
                  <a:pt x="499" y="1096"/>
                </a:lnTo>
                <a:lnTo>
                  <a:pt x="584" y="1424"/>
                </a:lnTo>
                <a:lnTo>
                  <a:pt x="0" y="786"/>
                </a:lnTo>
                <a:lnTo>
                  <a:pt x="180" y="135"/>
                </a:lnTo>
                <a:lnTo>
                  <a:pt x="262" y="379"/>
                </a:lnTo>
                <a:lnTo>
                  <a:pt x="300" y="378"/>
                </a:lnTo>
                <a:lnTo>
                  <a:pt x="339" y="376"/>
                </a:lnTo>
                <a:lnTo>
                  <a:pt x="391" y="373"/>
                </a:lnTo>
                <a:lnTo>
                  <a:pt x="442" y="369"/>
                </a:lnTo>
                <a:lnTo>
                  <a:pt x="496" y="358"/>
                </a:lnTo>
                <a:lnTo>
                  <a:pt x="541" y="348"/>
                </a:lnTo>
                <a:lnTo>
                  <a:pt x="587" y="334"/>
                </a:lnTo>
                <a:lnTo>
                  <a:pt x="634" y="321"/>
                </a:lnTo>
                <a:lnTo>
                  <a:pt x="672" y="306"/>
                </a:lnTo>
                <a:lnTo>
                  <a:pt x="713" y="287"/>
                </a:lnTo>
                <a:lnTo>
                  <a:pt x="757" y="266"/>
                </a:lnTo>
                <a:lnTo>
                  <a:pt x="795" y="247"/>
                </a:lnTo>
                <a:lnTo>
                  <a:pt x="834" y="225"/>
                </a:lnTo>
                <a:lnTo>
                  <a:pt x="867" y="206"/>
                </a:lnTo>
                <a:lnTo>
                  <a:pt x="906" y="177"/>
                </a:lnTo>
                <a:lnTo>
                  <a:pt x="943" y="150"/>
                </a:lnTo>
                <a:lnTo>
                  <a:pt x="964" y="128"/>
                </a:lnTo>
                <a:lnTo>
                  <a:pt x="1072" y="0"/>
                </a:lnTo>
                <a:lnTo>
                  <a:pt x="1641" y="568"/>
                </a:lnTo>
                <a:close/>
              </a:path>
            </a:pathLst>
          </a:custGeom>
          <a:solidFill>
            <a:srgbClr val="FFCC00"/>
          </a:solidFill>
          <a:ln w="22225">
            <a:solidFill>
              <a:srgbClr val="000000"/>
            </a:solidFill>
            <a:prstDash val="solid"/>
            <a:round/>
            <a:headEnd/>
            <a:tailEnd/>
          </a:ln>
        </p:spPr>
        <p:txBody>
          <a:bodyPr/>
          <a:lstStyle/>
          <a:p>
            <a:endParaRPr lang="en-US"/>
          </a:p>
        </p:txBody>
      </p:sp>
      <p:sp>
        <p:nvSpPr>
          <p:cNvPr id="5131" name="Freeform 1034"/>
          <p:cNvSpPr>
            <a:spLocks/>
          </p:cNvSpPr>
          <p:nvPr/>
        </p:nvSpPr>
        <p:spPr bwMode="auto">
          <a:xfrm>
            <a:off x="6229350" y="3390900"/>
            <a:ext cx="1916113" cy="2282825"/>
          </a:xfrm>
          <a:custGeom>
            <a:avLst/>
            <a:gdLst>
              <a:gd name="T0" fmla="*/ 0 w 1150"/>
              <a:gd name="T1" fmla="*/ 2147483647 h 1438"/>
              <a:gd name="T2" fmla="*/ 2147483647 w 1150"/>
              <a:gd name="T3" fmla="*/ 2147483647 h 1438"/>
              <a:gd name="T4" fmla="*/ 2147483647 w 1150"/>
              <a:gd name="T5" fmla="*/ 2147483647 h 1438"/>
              <a:gd name="T6" fmla="*/ 2147483647 w 1150"/>
              <a:gd name="T7" fmla="*/ 2147483647 h 1438"/>
              <a:gd name="T8" fmla="*/ 2147483647 w 1150"/>
              <a:gd name="T9" fmla="*/ 2147483647 h 1438"/>
              <a:gd name="T10" fmla="*/ 2147483647 w 1150"/>
              <a:gd name="T11" fmla="*/ 2147483647 h 1438"/>
              <a:gd name="T12" fmla="*/ 2147483647 w 1150"/>
              <a:gd name="T13" fmla="*/ 2147483647 h 1438"/>
              <a:gd name="T14" fmla="*/ 2147483647 w 1150"/>
              <a:gd name="T15" fmla="*/ 2147483647 h 1438"/>
              <a:gd name="T16" fmla="*/ 2147483647 w 1150"/>
              <a:gd name="T17" fmla="*/ 2147483647 h 1438"/>
              <a:gd name="T18" fmla="*/ 2147483647 w 1150"/>
              <a:gd name="T19" fmla="*/ 2147483647 h 1438"/>
              <a:gd name="T20" fmla="*/ 2147483647 w 1150"/>
              <a:gd name="T21" fmla="*/ 2147483647 h 1438"/>
              <a:gd name="T22" fmla="*/ 2147483647 w 1150"/>
              <a:gd name="T23" fmla="*/ 2147483647 h 1438"/>
              <a:gd name="T24" fmla="*/ 2147483647 w 1150"/>
              <a:gd name="T25" fmla="*/ 2147483647 h 1438"/>
              <a:gd name="T26" fmla="*/ 2147483647 w 1150"/>
              <a:gd name="T27" fmla="*/ 2147483647 h 1438"/>
              <a:gd name="T28" fmla="*/ 2147483647 w 1150"/>
              <a:gd name="T29" fmla="*/ 2147483647 h 1438"/>
              <a:gd name="T30" fmla="*/ 2147483647 w 1150"/>
              <a:gd name="T31" fmla="*/ 2147483647 h 1438"/>
              <a:gd name="T32" fmla="*/ 2147483647 w 1150"/>
              <a:gd name="T33" fmla="*/ 2147483647 h 1438"/>
              <a:gd name="T34" fmla="*/ 2147483647 w 1150"/>
              <a:gd name="T35" fmla="*/ 2147483647 h 1438"/>
              <a:gd name="T36" fmla="*/ 2147483647 w 1150"/>
              <a:gd name="T37" fmla="*/ 0 h 1438"/>
              <a:gd name="T38" fmla="*/ 2147483647 w 1150"/>
              <a:gd name="T39" fmla="*/ 2147483647 h 1438"/>
              <a:gd name="T40" fmla="*/ 2147483647 w 1150"/>
              <a:gd name="T41" fmla="*/ 2147483647 h 1438"/>
              <a:gd name="T42" fmla="*/ 2147483647 w 1150"/>
              <a:gd name="T43" fmla="*/ 2147483647 h 1438"/>
              <a:gd name="T44" fmla="*/ 2147483647 w 1150"/>
              <a:gd name="T45" fmla="*/ 2147483647 h 1438"/>
              <a:gd name="T46" fmla="*/ 2147483647 w 1150"/>
              <a:gd name="T47" fmla="*/ 2147483647 h 1438"/>
              <a:gd name="T48" fmla="*/ 2147483647 w 1150"/>
              <a:gd name="T49" fmla="*/ 2147483647 h 1438"/>
              <a:gd name="T50" fmla="*/ 2147483647 w 1150"/>
              <a:gd name="T51" fmla="*/ 2147483647 h 1438"/>
              <a:gd name="T52" fmla="*/ 2147483647 w 1150"/>
              <a:gd name="T53" fmla="*/ 2147483647 h 1438"/>
              <a:gd name="T54" fmla="*/ 2147483647 w 1150"/>
              <a:gd name="T55" fmla="*/ 2147483647 h 1438"/>
              <a:gd name="T56" fmla="*/ 2147483647 w 1150"/>
              <a:gd name="T57" fmla="*/ 2147483647 h 1438"/>
              <a:gd name="T58" fmla="*/ 2147483647 w 1150"/>
              <a:gd name="T59" fmla="*/ 2147483647 h 1438"/>
              <a:gd name="T60" fmla="*/ 2147483647 w 1150"/>
              <a:gd name="T61" fmla="*/ 2147483647 h 1438"/>
              <a:gd name="T62" fmla="*/ 2147483647 w 1150"/>
              <a:gd name="T63" fmla="*/ 2147483647 h 1438"/>
              <a:gd name="T64" fmla="*/ 2147483647 w 1150"/>
              <a:gd name="T65" fmla="*/ 2147483647 h 1438"/>
              <a:gd name="T66" fmla="*/ 2147483647 w 1150"/>
              <a:gd name="T67" fmla="*/ 2147483647 h 1438"/>
              <a:gd name="T68" fmla="*/ 2147483647 w 1150"/>
              <a:gd name="T69" fmla="*/ 2147483647 h 1438"/>
              <a:gd name="T70" fmla="*/ 2147483647 w 1150"/>
              <a:gd name="T71" fmla="*/ 2147483647 h 1438"/>
              <a:gd name="T72" fmla="*/ 2147483647 w 1150"/>
              <a:gd name="T73" fmla="*/ 2147483647 h 1438"/>
              <a:gd name="T74" fmla="*/ 2147483647 w 1150"/>
              <a:gd name="T75" fmla="*/ 2147483647 h 1438"/>
              <a:gd name="T76" fmla="*/ 2147483647 w 1150"/>
              <a:gd name="T77" fmla="*/ 2147483647 h 1438"/>
              <a:gd name="T78" fmla="*/ 2147483647 w 1150"/>
              <a:gd name="T79" fmla="*/ 2147483647 h 1438"/>
              <a:gd name="T80" fmla="*/ 2147483647 w 1150"/>
              <a:gd name="T81" fmla="*/ 2147483647 h 1438"/>
              <a:gd name="T82" fmla="*/ 2147483647 w 1150"/>
              <a:gd name="T83" fmla="*/ 2147483647 h 1438"/>
              <a:gd name="T84" fmla="*/ 2147483647 w 1150"/>
              <a:gd name="T85" fmla="*/ 2147483647 h 1438"/>
              <a:gd name="T86" fmla="*/ 2147483647 w 1150"/>
              <a:gd name="T87" fmla="*/ 2147483647 h 1438"/>
              <a:gd name="T88" fmla="*/ 2147483647 w 1150"/>
              <a:gd name="T89" fmla="*/ 2147483647 h 1438"/>
              <a:gd name="T90" fmla="*/ 2147483647 w 1150"/>
              <a:gd name="T91" fmla="*/ 2147483647 h 1438"/>
              <a:gd name="T92" fmla="*/ 2147483647 w 1150"/>
              <a:gd name="T93" fmla="*/ 2147483647 h 1438"/>
              <a:gd name="T94" fmla="*/ 2147483647 w 1150"/>
              <a:gd name="T95" fmla="*/ 2147483647 h 1438"/>
              <a:gd name="T96" fmla="*/ 2147483647 w 1150"/>
              <a:gd name="T97" fmla="*/ 2147483647 h 1438"/>
              <a:gd name="T98" fmla="*/ 2147483647 w 1150"/>
              <a:gd name="T99" fmla="*/ 2147483647 h 1438"/>
              <a:gd name="T100" fmla="*/ 2147483647 w 1150"/>
              <a:gd name="T101" fmla="*/ 2147483647 h 1438"/>
              <a:gd name="T102" fmla="*/ 2147483647 w 1150"/>
              <a:gd name="T103" fmla="*/ 2147483647 h 1438"/>
              <a:gd name="T104" fmla="*/ 2147483647 w 1150"/>
              <a:gd name="T105" fmla="*/ 2147483647 h 1438"/>
              <a:gd name="T106" fmla="*/ 2147483647 w 1150"/>
              <a:gd name="T107" fmla="*/ 2147483647 h 1438"/>
              <a:gd name="T108" fmla="*/ 2147483647 w 1150"/>
              <a:gd name="T109" fmla="*/ 2147483647 h 1438"/>
              <a:gd name="T110" fmla="*/ 2147483647 w 1150"/>
              <a:gd name="T111" fmla="*/ 2147483647 h 1438"/>
              <a:gd name="T112" fmla="*/ 0 w 1150"/>
              <a:gd name="T113" fmla="*/ 2147483647 h 1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0"/>
              <a:gd name="T172" fmla="*/ 0 h 1438"/>
              <a:gd name="T173" fmla="*/ 1150 w 1150"/>
              <a:gd name="T174" fmla="*/ 1438 h 1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0" h="1438">
                <a:moveTo>
                  <a:pt x="0" y="554"/>
                </a:moveTo>
                <a:lnTo>
                  <a:pt x="235" y="780"/>
                </a:lnTo>
                <a:lnTo>
                  <a:pt x="257" y="759"/>
                </a:lnTo>
                <a:lnTo>
                  <a:pt x="273" y="737"/>
                </a:lnTo>
                <a:lnTo>
                  <a:pt x="292" y="713"/>
                </a:lnTo>
                <a:lnTo>
                  <a:pt x="313" y="685"/>
                </a:lnTo>
                <a:lnTo>
                  <a:pt x="334" y="653"/>
                </a:lnTo>
                <a:lnTo>
                  <a:pt x="351" y="622"/>
                </a:lnTo>
                <a:lnTo>
                  <a:pt x="369" y="593"/>
                </a:lnTo>
                <a:lnTo>
                  <a:pt x="388" y="557"/>
                </a:lnTo>
                <a:lnTo>
                  <a:pt x="408" y="520"/>
                </a:lnTo>
                <a:lnTo>
                  <a:pt x="433" y="460"/>
                </a:lnTo>
                <a:lnTo>
                  <a:pt x="449" y="418"/>
                </a:lnTo>
                <a:lnTo>
                  <a:pt x="462" y="377"/>
                </a:lnTo>
                <a:lnTo>
                  <a:pt x="473" y="341"/>
                </a:lnTo>
                <a:lnTo>
                  <a:pt x="481" y="300"/>
                </a:lnTo>
                <a:lnTo>
                  <a:pt x="488" y="272"/>
                </a:lnTo>
                <a:lnTo>
                  <a:pt x="503" y="217"/>
                </a:lnTo>
                <a:lnTo>
                  <a:pt x="568" y="0"/>
                </a:lnTo>
                <a:lnTo>
                  <a:pt x="1150" y="69"/>
                </a:lnTo>
                <a:lnTo>
                  <a:pt x="1150" y="107"/>
                </a:lnTo>
                <a:lnTo>
                  <a:pt x="1149" y="142"/>
                </a:lnTo>
                <a:lnTo>
                  <a:pt x="1147" y="174"/>
                </a:lnTo>
                <a:lnTo>
                  <a:pt x="1146" y="207"/>
                </a:lnTo>
                <a:lnTo>
                  <a:pt x="1142" y="236"/>
                </a:lnTo>
                <a:lnTo>
                  <a:pt x="1141" y="270"/>
                </a:lnTo>
                <a:lnTo>
                  <a:pt x="1137" y="298"/>
                </a:lnTo>
                <a:lnTo>
                  <a:pt x="1132" y="328"/>
                </a:lnTo>
                <a:lnTo>
                  <a:pt x="1128" y="358"/>
                </a:lnTo>
                <a:lnTo>
                  <a:pt x="1123" y="391"/>
                </a:lnTo>
                <a:lnTo>
                  <a:pt x="1113" y="430"/>
                </a:lnTo>
                <a:lnTo>
                  <a:pt x="1108" y="461"/>
                </a:lnTo>
                <a:lnTo>
                  <a:pt x="1102" y="496"/>
                </a:lnTo>
                <a:lnTo>
                  <a:pt x="1094" y="532"/>
                </a:lnTo>
                <a:lnTo>
                  <a:pt x="1082" y="568"/>
                </a:lnTo>
                <a:lnTo>
                  <a:pt x="1069" y="608"/>
                </a:lnTo>
                <a:lnTo>
                  <a:pt x="1056" y="646"/>
                </a:lnTo>
                <a:lnTo>
                  <a:pt x="1042" y="681"/>
                </a:lnTo>
                <a:lnTo>
                  <a:pt x="1027" y="720"/>
                </a:lnTo>
                <a:lnTo>
                  <a:pt x="1007" y="768"/>
                </a:lnTo>
                <a:lnTo>
                  <a:pt x="989" y="812"/>
                </a:lnTo>
                <a:lnTo>
                  <a:pt x="975" y="842"/>
                </a:lnTo>
                <a:lnTo>
                  <a:pt x="959" y="874"/>
                </a:lnTo>
                <a:lnTo>
                  <a:pt x="942" y="908"/>
                </a:lnTo>
                <a:lnTo>
                  <a:pt x="919" y="947"/>
                </a:lnTo>
                <a:lnTo>
                  <a:pt x="899" y="977"/>
                </a:lnTo>
                <a:lnTo>
                  <a:pt x="880" y="1009"/>
                </a:lnTo>
                <a:lnTo>
                  <a:pt x="855" y="1046"/>
                </a:lnTo>
                <a:lnTo>
                  <a:pt x="834" y="1073"/>
                </a:lnTo>
                <a:lnTo>
                  <a:pt x="811" y="1109"/>
                </a:lnTo>
                <a:lnTo>
                  <a:pt x="787" y="1138"/>
                </a:lnTo>
                <a:lnTo>
                  <a:pt x="764" y="1169"/>
                </a:lnTo>
                <a:lnTo>
                  <a:pt x="737" y="1199"/>
                </a:lnTo>
                <a:lnTo>
                  <a:pt x="704" y="1236"/>
                </a:lnTo>
                <a:lnTo>
                  <a:pt x="908" y="1438"/>
                </a:lnTo>
                <a:lnTo>
                  <a:pt x="171" y="1256"/>
                </a:lnTo>
                <a:lnTo>
                  <a:pt x="0" y="554"/>
                </a:lnTo>
                <a:close/>
              </a:path>
            </a:pathLst>
          </a:custGeom>
          <a:solidFill>
            <a:schemeClr val="tx2"/>
          </a:solidFill>
          <a:ln w="22225">
            <a:solidFill>
              <a:srgbClr val="000000"/>
            </a:solidFill>
            <a:prstDash val="solid"/>
            <a:round/>
            <a:headEnd/>
            <a:tailEnd/>
          </a:ln>
        </p:spPr>
        <p:txBody>
          <a:bodyPr/>
          <a:lstStyle/>
          <a:p>
            <a:endParaRPr lang="en-US"/>
          </a:p>
        </p:txBody>
      </p:sp>
      <p:sp>
        <p:nvSpPr>
          <p:cNvPr id="5132" name="Freeform 1035"/>
          <p:cNvSpPr>
            <a:spLocks/>
          </p:cNvSpPr>
          <p:nvPr/>
        </p:nvSpPr>
        <p:spPr bwMode="auto">
          <a:xfrm rot="2543035">
            <a:off x="6773863" y="1878013"/>
            <a:ext cx="2370137" cy="2074862"/>
          </a:xfrm>
          <a:custGeom>
            <a:avLst/>
            <a:gdLst>
              <a:gd name="T0" fmla="*/ 2147483647 w 1373"/>
              <a:gd name="T1" fmla="*/ 0 h 1307"/>
              <a:gd name="T2" fmla="*/ 2147483647 w 1373"/>
              <a:gd name="T3" fmla="*/ 2147483647 h 1307"/>
              <a:gd name="T4" fmla="*/ 2147483647 w 1373"/>
              <a:gd name="T5" fmla="*/ 2147483647 h 1307"/>
              <a:gd name="T6" fmla="*/ 2147483647 w 1373"/>
              <a:gd name="T7" fmla="*/ 2147483647 h 1307"/>
              <a:gd name="T8" fmla="*/ 2147483647 w 1373"/>
              <a:gd name="T9" fmla="*/ 2147483647 h 1307"/>
              <a:gd name="T10" fmla="*/ 2147483647 w 1373"/>
              <a:gd name="T11" fmla="*/ 2147483647 h 1307"/>
              <a:gd name="T12" fmla="*/ 2147483647 w 1373"/>
              <a:gd name="T13" fmla="*/ 2147483647 h 1307"/>
              <a:gd name="T14" fmla="*/ 2147483647 w 1373"/>
              <a:gd name="T15" fmla="*/ 2147483647 h 1307"/>
              <a:gd name="T16" fmla="*/ 2147483647 w 1373"/>
              <a:gd name="T17" fmla="*/ 2147483647 h 1307"/>
              <a:gd name="T18" fmla="*/ 2147483647 w 1373"/>
              <a:gd name="T19" fmla="*/ 2147483647 h 1307"/>
              <a:gd name="T20" fmla="*/ 2147483647 w 1373"/>
              <a:gd name="T21" fmla="*/ 2147483647 h 1307"/>
              <a:gd name="T22" fmla="*/ 2147483647 w 1373"/>
              <a:gd name="T23" fmla="*/ 2147483647 h 1307"/>
              <a:gd name="T24" fmla="*/ 2147483647 w 1373"/>
              <a:gd name="T25" fmla="*/ 2147483647 h 1307"/>
              <a:gd name="T26" fmla="*/ 2147483647 w 1373"/>
              <a:gd name="T27" fmla="*/ 2147483647 h 1307"/>
              <a:gd name="T28" fmla="*/ 2147483647 w 1373"/>
              <a:gd name="T29" fmla="*/ 2147483647 h 1307"/>
              <a:gd name="T30" fmla="*/ 2147483647 w 1373"/>
              <a:gd name="T31" fmla="*/ 2147483647 h 1307"/>
              <a:gd name="T32" fmla="*/ 2147483647 w 1373"/>
              <a:gd name="T33" fmla="*/ 2147483647 h 1307"/>
              <a:gd name="T34" fmla="*/ 2147483647 w 1373"/>
              <a:gd name="T35" fmla="*/ 2147483647 h 1307"/>
              <a:gd name="T36" fmla="*/ 2147483647 w 1373"/>
              <a:gd name="T37" fmla="*/ 2147483647 h 1307"/>
              <a:gd name="T38" fmla="*/ 2147483647 w 1373"/>
              <a:gd name="T39" fmla="*/ 2147483647 h 1307"/>
              <a:gd name="T40" fmla="*/ 2147483647 w 1373"/>
              <a:gd name="T41" fmla="*/ 2147483647 h 1307"/>
              <a:gd name="T42" fmla="*/ 2147483647 w 1373"/>
              <a:gd name="T43" fmla="*/ 2147483647 h 1307"/>
              <a:gd name="T44" fmla="*/ 2147483647 w 1373"/>
              <a:gd name="T45" fmla="*/ 2147483647 h 1307"/>
              <a:gd name="T46" fmla="*/ 2147483647 w 1373"/>
              <a:gd name="T47" fmla="*/ 2147483647 h 1307"/>
              <a:gd name="T48" fmla="*/ 2147483647 w 1373"/>
              <a:gd name="T49" fmla="*/ 2147483647 h 1307"/>
              <a:gd name="T50" fmla="*/ 2147483647 w 1373"/>
              <a:gd name="T51" fmla="*/ 2147483647 h 1307"/>
              <a:gd name="T52" fmla="*/ 2147483647 w 1373"/>
              <a:gd name="T53" fmla="*/ 2147483647 h 1307"/>
              <a:gd name="T54" fmla="*/ 2147483647 w 1373"/>
              <a:gd name="T55" fmla="*/ 2147483647 h 1307"/>
              <a:gd name="T56" fmla="*/ 2147483647 w 1373"/>
              <a:gd name="T57" fmla="*/ 2147483647 h 1307"/>
              <a:gd name="T58" fmla="*/ 2147483647 w 1373"/>
              <a:gd name="T59" fmla="*/ 2147483647 h 1307"/>
              <a:gd name="T60" fmla="*/ 2147483647 w 1373"/>
              <a:gd name="T61" fmla="*/ 2147483647 h 1307"/>
              <a:gd name="T62" fmla="*/ 2147483647 w 1373"/>
              <a:gd name="T63" fmla="*/ 2147483647 h 1307"/>
              <a:gd name="T64" fmla="*/ 2147483647 w 1373"/>
              <a:gd name="T65" fmla="*/ 2147483647 h 1307"/>
              <a:gd name="T66" fmla="*/ 2147483647 w 1373"/>
              <a:gd name="T67" fmla="*/ 2147483647 h 1307"/>
              <a:gd name="T68" fmla="*/ 2147483647 w 1373"/>
              <a:gd name="T69" fmla="*/ 2147483647 h 1307"/>
              <a:gd name="T70" fmla="*/ 2147483647 w 1373"/>
              <a:gd name="T71" fmla="*/ 2147483647 h 1307"/>
              <a:gd name="T72" fmla="*/ 2147483647 w 1373"/>
              <a:gd name="T73" fmla="*/ 2147483647 h 1307"/>
              <a:gd name="T74" fmla="*/ 2147483647 w 1373"/>
              <a:gd name="T75" fmla="*/ 2147483647 h 1307"/>
              <a:gd name="T76" fmla="*/ 2147483647 w 1373"/>
              <a:gd name="T77" fmla="*/ 2147483647 h 1307"/>
              <a:gd name="T78" fmla="*/ 2147483647 w 1373"/>
              <a:gd name="T79" fmla="*/ 2147483647 h 1307"/>
              <a:gd name="T80" fmla="*/ 2147483647 w 1373"/>
              <a:gd name="T81" fmla="*/ 2147483647 h 1307"/>
              <a:gd name="T82" fmla="*/ 2147483647 w 1373"/>
              <a:gd name="T83" fmla="*/ 2147483647 h 1307"/>
              <a:gd name="T84" fmla="*/ 2147483647 w 1373"/>
              <a:gd name="T85" fmla="*/ 2147483647 h 1307"/>
              <a:gd name="T86" fmla="*/ 2147483647 w 1373"/>
              <a:gd name="T87" fmla="*/ 2147483647 h 1307"/>
              <a:gd name="T88" fmla="*/ 2147483647 w 1373"/>
              <a:gd name="T89" fmla="*/ 2147483647 h 1307"/>
              <a:gd name="T90" fmla="*/ 2147483647 w 1373"/>
              <a:gd name="T91" fmla="*/ 2147483647 h 1307"/>
              <a:gd name="T92" fmla="*/ 2147483647 w 1373"/>
              <a:gd name="T93" fmla="*/ 2147483647 h 1307"/>
              <a:gd name="T94" fmla="*/ 2147483647 w 1373"/>
              <a:gd name="T95" fmla="*/ 2147483647 h 1307"/>
              <a:gd name="T96" fmla="*/ 2147483647 w 1373"/>
              <a:gd name="T97" fmla="*/ 2147483647 h 1307"/>
              <a:gd name="T98" fmla="*/ 2147483647 w 1373"/>
              <a:gd name="T99" fmla="*/ 2147483647 h 1307"/>
              <a:gd name="T100" fmla="*/ 2147483647 w 1373"/>
              <a:gd name="T101" fmla="*/ 2147483647 h 1307"/>
              <a:gd name="T102" fmla="*/ 2147483647 w 1373"/>
              <a:gd name="T103" fmla="*/ 2147483647 h 1307"/>
              <a:gd name="T104" fmla="*/ 2147483647 w 1373"/>
              <a:gd name="T105" fmla="*/ 2147483647 h 1307"/>
              <a:gd name="T106" fmla="*/ 2147483647 w 1373"/>
              <a:gd name="T107" fmla="*/ 2147483647 h 1307"/>
              <a:gd name="T108" fmla="*/ 2147483647 w 1373"/>
              <a:gd name="T109" fmla="*/ 2147483647 h 1307"/>
              <a:gd name="T110" fmla="*/ 2147483647 w 1373"/>
              <a:gd name="T111" fmla="*/ 2147483647 h 1307"/>
              <a:gd name="T112" fmla="*/ 2147483647 w 1373"/>
              <a:gd name="T113" fmla="*/ 2147483647 h 1307"/>
              <a:gd name="T114" fmla="*/ 2147483647 w 1373"/>
              <a:gd name="T115" fmla="*/ 2147483647 h 1307"/>
              <a:gd name="T116" fmla="*/ 0 w 1373"/>
              <a:gd name="T117" fmla="*/ 2147483647 h 1307"/>
              <a:gd name="T118" fmla="*/ 2147483647 w 1373"/>
              <a:gd name="T119" fmla="*/ 0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3"/>
              <a:gd name="T181" fmla="*/ 0 h 1307"/>
              <a:gd name="T182" fmla="*/ 1373 w 1373"/>
              <a:gd name="T183" fmla="*/ 1307 h 1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3" h="1307">
                <a:moveTo>
                  <a:pt x="279" y="0"/>
                </a:moveTo>
                <a:lnTo>
                  <a:pt x="307" y="14"/>
                </a:lnTo>
                <a:lnTo>
                  <a:pt x="330" y="26"/>
                </a:lnTo>
                <a:lnTo>
                  <a:pt x="354" y="38"/>
                </a:lnTo>
                <a:lnTo>
                  <a:pt x="377" y="50"/>
                </a:lnTo>
                <a:lnTo>
                  <a:pt x="401" y="64"/>
                </a:lnTo>
                <a:lnTo>
                  <a:pt x="423" y="80"/>
                </a:lnTo>
                <a:lnTo>
                  <a:pt x="446" y="94"/>
                </a:lnTo>
                <a:lnTo>
                  <a:pt x="469" y="107"/>
                </a:lnTo>
                <a:lnTo>
                  <a:pt x="496" y="127"/>
                </a:lnTo>
                <a:lnTo>
                  <a:pt x="526" y="147"/>
                </a:lnTo>
                <a:lnTo>
                  <a:pt x="549" y="163"/>
                </a:lnTo>
                <a:lnTo>
                  <a:pt x="571" y="182"/>
                </a:lnTo>
                <a:lnTo>
                  <a:pt x="599" y="201"/>
                </a:lnTo>
                <a:lnTo>
                  <a:pt x="627" y="222"/>
                </a:lnTo>
                <a:lnTo>
                  <a:pt x="651" y="243"/>
                </a:lnTo>
                <a:lnTo>
                  <a:pt x="675" y="265"/>
                </a:lnTo>
                <a:lnTo>
                  <a:pt x="698" y="286"/>
                </a:lnTo>
                <a:lnTo>
                  <a:pt x="726" y="312"/>
                </a:lnTo>
                <a:lnTo>
                  <a:pt x="750" y="335"/>
                </a:lnTo>
                <a:lnTo>
                  <a:pt x="771" y="358"/>
                </a:lnTo>
                <a:lnTo>
                  <a:pt x="795" y="384"/>
                </a:lnTo>
                <a:lnTo>
                  <a:pt x="814" y="403"/>
                </a:lnTo>
                <a:lnTo>
                  <a:pt x="835" y="427"/>
                </a:lnTo>
                <a:lnTo>
                  <a:pt x="856" y="451"/>
                </a:lnTo>
                <a:lnTo>
                  <a:pt x="878" y="481"/>
                </a:lnTo>
                <a:lnTo>
                  <a:pt x="898" y="505"/>
                </a:lnTo>
                <a:lnTo>
                  <a:pt x="918" y="533"/>
                </a:lnTo>
                <a:lnTo>
                  <a:pt x="943" y="566"/>
                </a:lnTo>
                <a:lnTo>
                  <a:pt x="964" y="595"/>
                </a:lnTo>
                <a:lnTo>
                  <a:pt x="986" y="628"/>
                </a:lnTo>
                <a:lnTo>
                  <a:pt x="1007" y="661"/>
                </a:lnTo>
                <a:lnTo>
                  <a:pt x="1026" y="696"/>
                </a:lnTo>
                <a:lnTo>
                  <a:pt x="1047" y="733"/>
                </a:lnTo>
                <a:lnTo>
                  <a:pt x="1063" y="764"/>
                </a:lnTo>
                <a:lnTo>
                  <a:pt x="1078" y="793"/>
                </a:lnTo>
                <a:lnTo>
                  <a:pt x="1092" y="828"/>
                </a:lnTo>
                <a:lnTo>
                  <a:pt x="1101" y="852"/>
                </a:lnTo>
                <a:lnTo>
                  <a:pt x="1373" y="745"/>
                </a:lnTo>
                <a:lnTo>
                  <a:pt x="950" y="1307"/>
                </a:lnTo>
                <a:lnTo>
                  <a:pt x="199" y="1215"/>
                </a:lnTo>
                <a:lnTo>
                  <a:pt x="496" y="1096"/>
                </a:lnTo>
                <a:lnTo>
                  <a:pt x="477" y="1056"/>
                </a:lnTo>
                <a:lnTo>
                  <a:pt x="458" y="1017"/>
                </a:lnTo>
                <a:lnTo>
                  <a:pt x="432" y="976"/>
                </a:lnTo>
                <a:lnTo>
                  <a:pt x="403" y="932"/>
                </a:lnTo>
                <a:lnTo>
                  <a:pt x="377" y="896"/>
                </a:lnTo>
                <a:lnTo>
                  <a:pt x="349" y="861"/>
                </a:lnTo>
                <a:lnTo>
                  <a:pt x="319" y="826"/>
                </a:lnTo>
                <a:lnTo>
                  <a:pt x="290" y="797"/>
                </a:lnTo>
                <a:lnTo>
                  <a:pt x="260" y="769"/>
                </a:lnTo>
                <a:lnTo>
                  <a:pt x="226" y="738"/>
                </a:lnTo>
                <a:lnTo>
                  <a:pt x="193" y="712"/>
                </a:lnTo>
                <a:lnTo>
                  <a:pt x="161" y="686"/>
                </a:lnTo>
                <a:lnTo>
                  <a:pt x="130" y="663"/>
                </a:lnTo>
                <a:lnTo>
                  <a:pt x="92" y="639"/>
                </a:lnTo>
                <a:lnTo>
                  <a:pt x="54" y="616"/>
                </a:lnTo>
                <a:lnTo>
                  <a:pt x="28" y="604"/>
                </a:lnTo>
                <a:lnTo>
                  <a:pt x="0" y="588"/>
                </a:lnTo>
                <a:lnTo>
                  <a:pt x="279" y="0"/>
                </a:lnTo>
                <a:close/>
              </a:path>
            </a:pathLst>
          </a:custGeom>
          <a:solidFill>
            <a:srgbClr val="FF6600"/>
          </a:solidFill>
          <a:ln w="22225">
            <a:solidFill>
              <a:srgbClr val="000000"/>
            </a:solidFill>
            <a:prstDash val="solid"/>
            <a:round/>
            <a:headEnd/>
            <a:tailEnd/>
          </a:ln>
        </p:spPr>
        <p:txBody>
          <a:bodyPr/>
          <a:lstStyle/>
          <a:p>
            <a:endParaRPr lang="en-US"/>
          </a:p>
        </p:txBody>
      </p:sp>
      <p:sp>
        <p:nvSpPr>
          <p:cNvPr id="5133" name="Freeform 1036"/>
          <p:cNvSpPr>
            <a:spLocks/>
          </p:cNvSpPr>
          <p:nvPr/>
        </p:nvSpPr>
        <p:spPr bwMode="auto">
          <a:xfrm rot="3805178">
            <a:off x="6387306" y="243682"/>
            <a:ext cx="2005013" cy="1974850"/>
          </a:xfrm>
          <a:custGeom>
            <a:avLst/>
            <a:gdLst>
              <a:gd name="T0" fmla="*/ 2147483647 w 1328"/>
              <a:gd name="T1" fmla="*/ 2147483647 h 1072"/>
              <a:gd name="T2" fmla="*/ 2147483647 w 1328"/>
              <a:gd name="T3" fmla="*/ 2147483647 h 1072"/>
              <a:gd name="T4" fmla="*/ 2147483647 w 1328"/>
              <a:gd name="T5" fmla="*/ 2147483647 h 1072"/>
              <a:gd name="T6" fmla="*/ 2147483647 w 1328"/>
              <a:gd name="T7" fmla="*/ 2147483647 h 1072"/>
              <a:gd name="T8" fmla="*/ 2147483647 w 1328"/>
              <a:gd name="T9" fmla="*/ 2147483647 h 1072"/>
              <a:gd name="T10" fmla="*/ 2147483647 w 1328"/>
              <a:gd name="T11" fmla="*/ 2147483647 h 1072"/>
              <a:gd name="T12" fmla="*/ 2147483647 w 1328"/>
              <a:gd name="T13" fmla="*/ 2147483647 h 1072"/>
              <a:gd name="T14" fmla="*/ 2147483647 w 1328"/>
              <a:gd name="T15" fmla="*/ 2147483647 h 1072"/>
              <a:gd name="T16" fmla="*/ 2147483647 w 1328"/>
              <a:gd name="T17" fmla="*/ 2147483647 h 1072"/>
              <a:gd name="T18" fmla="*/ 2147483647 w 1328"/>
              <a:gd name="T19" fmla="*/ 2147483647 h 1072"/>
              <a:gd name="T20" fmla="*/ 2147483647 w 1328"/>
              <a:gd name="T21" fmla="*/ 2147483647 h 1072"/>
              <a:gd name="T22" fmla="*/ 2147483647 w 1328"/>
              <a:gd name="T23" fmla="*/ 2147483647 h 1072"/>
              <a:gd name="T24" fmla="*/ 2147483647 w 1328"/>
              <a:gd name="T25" fmla="*/ 2147483647 h 1072"/>
              <a:gd name="T26" fmla="*/ 2147483647 w 1328"/>
              <a:gd name="T27" fmla="*/ 2147483647 h 1072"/>
              <a:gd name="T28" fmla="*/ 2147483647 w 1328"/>
              <a:gd name="T29" fmla="*/ 2147483647 h 1072"/>
              <a:gd name="T30" fmla="*/ 2147483647 w 1328"/>
              <a:gd name="T31" fmla="*/ 2147483647 h 1072"/>
              <a:gd name="T32" fmla="*/ 2147483647 w 1328"/>
              <a:gd name="T33" fmla="*/ 2147483647 h 1072"/>
              <a:gd name="T34" fmla="*/ 2147483647 w 1328"/>
              <a:gd name="T35" fmla="*/ 2147483647 h 1072"/>
              <a:gd name="T36" fmla="*/ 0 w 1328"/>
              <a:gd name="T37" fmla="*/ 2147483647 h 1072"/>
              <a:gd name="T38" fmla="*/ 2147483647 w 1328"/>
              <a:gd name="T39" fmla="*/ 2147483647 h 1072"/>
              <a:gd name="T40" fmla="*/ 2147483647 w 1328"/>
              <a:gd name="T41" fmla="*/ 2147483647 h 1072"/>
              <a:gd name="T42" fmla="*/ 2147483647 w 1328"/>
              <a:gd name="T43" fmla="*/ 2147483647 h 1072"/>
              <a:gd name="T44" fmla="*/ 2147483647 w 1328"/>
              <a:gd name="T45" fmla="*/ 2147483647 h 1072"/>
              <a:gd name="T46" fmla="*/ 2147483647 w 1328"/>
              <a:gd name="T47" fmla="*/ 2147483647 h 1072"/>
              <a:gd name="T48" fmla="*/ 2147483647 w 1328"/>
              <a:gd name="T49" fmla="*/ 2147483647 h 1072"/>
              <a:gd name="T50" fmla="*/ 2147483647 w 1328"/>
              <a:gd name="T51" fmla="*/ 2147483647 h 1072"/>
              <a:gd name="T52" fmla="*/ 2147483647 w 1328"/>
              <a:gd name="T53" fmla="*/ 2147483647 h 1072"/>
              <a:gd name="T54" fmla="*/ 2147483647 w 1328"/>
              <a:gd name="T55" fmla="*/ 2147483647 h 1072"/>
              <a:gd name="T56" fmla="*/ 2147483647 w 1328"/>
              <a:gd name="T57" fmla="*/ 2147483647 h 1072"/>
              <a:gd name="T58" fmla="*/ 2147483647 w 1328"/>
              <a:gd name="T59" fmla="*/ 2147483647 h 1072"/>
              <a:gd name="T60" fmla="*/ 2147483647 w 1328"/>
              <a:gd name="T61" fmla="*/ 2147483647 h 1072"/>
              <a:gd name="T62" fmla="*/ 2147483647 w 1328"/>
              <a:gd name="T63" fmla="*/ 2147483647 h 1072"/>
              <a:gd name="T64" fmla="*/ 2147483647 w 1328"/>
              <a:gd name="T65" fmla="*/ 2147483647 h 1072"/>
              <a:gd name="T66" fmla="*/ 2147483647 w 1328"/>
              <a:gd name="T67" fmla="*/ 2147483647 h 1072"/>
              <a:gd name="T68" fmla="*/ 2147483647 w 1328"/>
              <a:gd name="T69" fmla="*/ 2147483647 h 1072"/>
              <a:gd name="T70" fmla="*/ 2147483647 w 1328"/>
              <a:gd name="T71" fmla="*/ 2147483647 h 1072"/>
              <a:gd name="T72" fmla="*/ 2147483647 w 1328"/>
              <a:gd name="T73" fmla="*/ 2147483647 h 1072"/>
              <a:gd name="T74" fmla="*/ 2147483647 w 1328"/>
              <a:gd name="T75" fmla="*/ 2147483647 h 1072"/>
              <a:gd name="T76" fmla="*/ 2147483647 w 1328"/>
              <a:gd name="T77" fmla="*/ 2147483647 h 1072"/>
              <a:gd name="T78" fmla="*/ 2147483647 w 1328"/>
              <a:gd name="T79" fmla="*/ 2147483647 h 1072"/>
              <a:gd name="T80" fmla="*/ 2147483647 w 1328"/>
              <a:gd name="T81" fmla="*/ 2147483647 h 1072"/>
              <a:gd name="T82" fmla="*/ 2147483647 w 1328"/>
              <a:gd name="T83" fmla="*/ 2147483647 h 1072"/>
              <a:gd name="T84" fmla="*/ 2147483647 w 1328"/>
              <a:gd name="T85" fmla="*/ 2147483647 h 1072"/>
              <a:gd name="T86" fmla="*/ 2147483647 w 1328"/>
              <a:gd name="T87" fmla="*/ 2147483647 h 1072"/>
              <a:gd name="T88" fmla="*/ 2147483647 w 1328"/>
              <a:gd name="T89" fmla="*/ 2147483647 h 1072"/>
              <a:gd name="T90" fmla="*/ 2147483647 w 1328"/>
              <a:gd name="T91" fmla="*/ 2147483647 h 1072"/>
              <a:gd name="T92" fmla="*/ 2147483647 w 1328"/>
              <a:gd name="T93" fmla="*/ 2147483647 h 1072"/>
              <a:gd name="T94" fmla="*/ 2147483647 w 1328"/>
              <a:gd name="T95" fmla="*/ 2147483647 h 1072"/>
              <a:gd name="T96" fmla="*/ 2147483647 w 1328"/>
              <a:gd name="T97" fmla="*/ 0 h 1072"/>
              <a:gd name="T98" fmla="*/ 2147483647 w 1328"/>
              <a:gd name="T99" fmla="*/ 2147483647 h 1072"/>
              <a:gd name="T100" fmla="*/ 2147483647 w 1328"/>
              <a:gd name="T101" fmla="*/ 2147483647 h 10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8"/>
              <a:gd name="T154" fmla="*/ 0 h 1072"/>
              <a:gd name="T155" fmla="*/ 1328 w 1328"/>
              <a:gd name="T156" fmla="*/ 1072 h 10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8" h="1072">
                <a:moveTo>
                  <a:pt x="708" y="1072"/>
                </a:moveTo>
                <a:lnTo>
                  <a:pt x="795" y="863"/>
                </a:lnTo>
                <a:lnTo>
                  <a:pt x="767" y="855"/>
                </a:lnTo>
                <a:lnTo>
                  <a:pt x="736" y="848"/>
                </a:lnTo>
                <a:lnTo>
                  <a:pt x="696" y="839"/>
                </a:lnTo>
                <a:lnTo>
                  <a:pt x="663" y="834"/>
                </a:lnTo>
                <a:lnTo>
                  <a:pt x="627" y="829"/>
                </a:lnTo>
                <a:lnTo>
                  <a:pt x="587" y="825"/>
                </a:lnTo>
                <a:lnTo>
                  <a:pt x="545" y="822"/>
                </a:lnTo>
                <a:lnTo>
                  <a:pt x="470" y="822"/>
                </a:lnTo>
                <a:lnTo>
                  <a:pt x="432" y="824"/>
                </a:lnTo>
                <a:lnTo>
                  <a:pt x="396" y="827"/>
                </a:lnTo>
                <a:lnTo>
                  <a:pt x="359" y="830"/>
                </a:lnTo>
                <a:lnTo>
                  <a:pt x="323" y="837"/>
                </a:lnTo>
                <a:lnTo>
                  <a:pt x="288" y="844"/>
                </a:lnTo>
                <a:lnTo>
                  <a:pt x="246" y="853"/>
                </a:lnTo>
                <a:lnTo>
                  <a:pt x="210" y="865"/>
                </a:lnTo>
                <a:lnTo>
                  <a:pt x="305" y="424"/>
                </a:lnTo>
                <a:lnTo>
                  <a:pt x="0" y="249"/>
                </a:lnTo>
                <a:lnTo>
                  <a:pt x="15" y="243"/>
                </a:lnTo>
                <a:lnTo>
                  <a:pt x="47" y="233"/>
                </a:lnTo>
                <a:lnTo>
                  <a:pt x="71" y="226"/>
                </a:lnTo>
                <a:lnTo>
                  <a:pt x="99" y="217"/>
                </a:lnTo>
                <a:lnTo>
                  <a:pt x="132" y="210"/>
                </a:lnTo>
                <a:lnTo>
                  <a:pt x="159" y="204"/>
                </a:lnTo>
                <a:lnTo>
                  <a:pt x="196" y="195"/>
                </a:lnTo>
                <a:lnTo>
                  <a:pt x="227" y="190"/>
                </a:lnTo>
                <a:lnTo>
                  <a:pt x="264" y="184"/>
                </a:lnTo>
                <a:lnTo>
                  <a:pt x="302" y="179"/>
                </a:lnTo>
                <a:lnTo>
                  <a:pt x="338" y="176"/>
                </a:lnTo>
                <a:lnTo>
                  <a:pt x="380" y="174"/>
                </a:lnTo>
                <a:lnTo>
                  <a:pt x="420" y="171"/>
                </a:lnTo>
                <a:lnTo>
                  <a:pt x="460" y="171"/>
                </a:lnTo>
                <a:lnTo>
                  <a:pt x="502" y="171"/>
                </a:lnTo>
                <a:lnTo>
                  <a:pt x="554" y="171"/>
                </a:lnTo>
                <a:lnTo>
                  <a:pt x="601" y="172"/>
                </a:lnTo>
                <a:lnTo>
                  <a:pt x="632" y="174"/>
                </a:lnTo>
                <a:lnTo>
                  <a:pt x="670" y="177"/>
                </a:lnTo>
                <a:lnTo>
                  <a:pt x="706" y="181"/>
                </a:lnTo>
                <a:lnTo>
                  <a:pt x="750" y="186"/>
                </a:lnTo>
                <a:lnTo>
                  <a:pt x="786" y="193"/>
                </a:lnTo>
                <a:lnTo>
                  <a:pt x="821" y="200"/>
                </a:lnTo>
                <a:lnTo>
                  <a:pt x="866" y="209"/>
                </a:lnTo>
                <a:lnTo>
                  <a:pt x="901" y="217"/>
                </a:lnTo>
                <a:lnTo>
                  <a:pt x="943" y="228"/>
                </a:lnTo>
                <a:lnTo>
                  <a:pt x="977" y="237"/>
                </a:lnTo>
                <a:lnTo>
                  <a:pt x="1016" y="249"/>
                </a:lnTo>
                <a:lnTo>
                  <a:pt x="1054" y="261"/>
                </a:lnTo>
                <a:lnTo>
                  <a:pt x="1167" y="0"/>
                </a:lnTo>
                <a:lnTo>
                  <a:pt x="1328" y="726"/>
                </a:lnTo>
                <a:lnTo>
                  <a:pt x="708" y="1072"/>
                </a:lnTo>
                <a:close/>
              </a:path>
            </a:pathLst>
          </a:custGeom>
          <a:solidFill>
            <a:srgbClr val="FF0000"/>
          </a:solidFill>
          <a:ln w="22225">
            <a:solidFill>
              <a:srgbClr val="000000"/>
            </a:solidFill>
            <a:prstDash val="solid"/>
            <a:round/>
            <a:headEnd/>
            <a:tailEnd/>
          </a:ln>
        </p:spPr>
        <p:txBody>
          <a:bodyPr/>
          <a:lstStyle/>
          <a:p>
            <a:endParaRPr lang="en-US"/>
          </a:p>
        </p:txBody>
      </p:sp>
      <p:sp>
        <p:nvSpPr>
          <p:cNvPr id="5134" name="WordArt 1037"/>
          <p:cNvSpPr>
            <a:spLocks noChangeArrowheads="1" noChangeShapeType="1" noTextEdit="1"/>
          </p:cNvSpPr>
          <p:nvPr/>
        </p:nvSpPr>
        <p:spPr bwMode="auto">
          <a:xfrm>
            <a:off x="4012406" y="2516856"/>
            <a:ext cx="2216943" cy="1455623"/>
          </a:xfrm>
          <a:prstGeom prst="rect">
            <a:avLst/>
          </a:prstGeom>
        </p:spPr>
        <p:txBody>
          <a:bodyPr wrap="none" fromWordArt="1">
            <a:prstTxWarp prst="textPlain">
              <a:avLst>
                <a:gd name="adj" fmla="val 50000"/>
              </a:avLst>
            </a:prstTxWarp>
            <a:scene3d>
              <a:camera prst="legacyPerspectiveTop"/>
              <a:lightRig rig="legacyFlat3" dir="b"/>
            </a:scene3d>
            <a:sp3d extrusionH="303200" prstMaterial="legacyMatte">
              <a:extrusionClr>
                <a:srgbClr val="000000"/>
              </a:extrusionClr>
            </a:sp3d>
          </a:bodyPr>
          <a:lstStyle/>
          <a:p>
            <a:pPr algn="ctr"/>
            <a:r>
              <a:rPr lang="en-US" sz="3600" kern="10" dirty="0">
                <a:ln w="9525">
                  <a:round/>
                  <a:headEnd/>
                  <a:tailEnd/>
                </a:ln>
                <a:solidFill>
                  <a:schemeClr val="accent1"/>
                </a:solidFill>
                <a:latin typeface="Arial Black"/>
              </a:rPr>
              <a:t>To State </a:t>
            </a:r>
          </a:p>
          <a:p>
            <a:pPr algn="ctr"/>
            <a:r>
              <a:rPr lang="en-US" sz="3600" kern="10" dirty="0">
                <a:ln w="9525">
                  <a:round/>
                  <a:headEnd/>
                  <a:tailEnd/>
                </a:ln>
                <a:solidFill>
                  <a:schemeClr val="accent1"/>
                </a:solidFill>
                <a:latin typeface="Arial Black"/>
              </a:rPr>
              <a:t>Flow Through to </a:t>
            </a:r>
          </a:p>
          <a:p>
            <a:pPr algn="ctr"/>
            <a:r>
              <a:rPr lang="en-US" sz="3600" kern="10" dirty="0">
                <a:ln w="9525">
                  <a:round/>
                  <a:headEnd/>
                  <a:tailEnd/>
                </a:ln>
                <a:solidFill>
                  <a:schemeClr val="accent1"/>
                </a:solidFill>
                <a:latin typeface="Arial Black"/>
              </a:rPr>
              <a:t>Applicant</a:t>
            </a:r>
          </a:p>
        </p:txBody>
      </p:sp>
      <p:sp>
        <p:nvSpPr>
          <p:cNvPr id="5137" name="WordArt 1040"/>
          <p:cNvSpPr>
            <a:spLocks noChangeArrowheads="1" noChangeShapeType="1" noTextEdit="1"/>
          </p:cNvSpPr>
          <p:nvPr/>
        </p:nvSpPr>
        <p:spPr bwMode="auto">
          <a:xfrm>
            <a:off x="6813550" y="882650"/>
            <a:ext cx="11557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Disaster</a:t>
            </a:r>
          </a:p>
        </p:txBody>
      </p:sp>
      <p:sp>
        <p:nvSpPr>
          <p:cNvPr id="5138" name="WordArt 1041"/>
          <p:cNvSpPr>
            <a:spLocks noChangeArrowheads="1" noChangeShapeType="1" noTextEdit="1"/>
          </p:cNvSpPr>
          <p:nvPr/>
        </p:nvSpPr>
        <p:spPr bwMode="auto">
          <a:xfrm>
            <a:off x="7110413" y="1327150"/>
            <a:ext cx="765175"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Event</a:t>
            </a:r>
          </a:p>
        </p:txBody>
      </p:sp>
      <p:sp>
        <p:nvSpPr>
          <p:cNvPr id="5139" name="WordArt 1042"/>
          <p:cNvSpPr>
            <a:spLocks noChangeArrowheads="1" noChangeShapeType="1" noTextEdit="1"/>
          </p:cNvSpPr>
          <p:nvPr/>
        </p:nvSpPr>
        <p:spPr bwMode="auto">
          <a:xfrm rot="-3812821">
            <a:off x="6872671" y="2576158"/>
            <a:ext cx="1619843" cy="36512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a:cs typeface="Arial"/>
              </a:rPr>
              <a:t>Joint PDA</a:t>
            </a:r>
          </a:p>
        </p:txBody>
      </p:sp>
      <p:sp>
        <p:nvSpPr>
          <p:cNvPr id="5140" name="WordArt 1043"/>
          <p:cNvSpPr>
            <a:spLocks noChangeArrowheads="1" noChangeShapeType="1" noTextEdit="1"/>
          </p:cNvSpPr>
          <p:nvPr/>
        </p:nvSpPr>
        <p:spPr bwMode="auto">
          <a:xfrm rot="17659285">
            <a:off x="7141181" y="2705489"/>
            <a:ext cx="2145833" cy="40981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Declaration</a:t>
            </a:r>
          </a:p>
        </p:txBody>
      </p:sp>
      <p:sp>
        <p:nvSpPr>
          <p:cNvPr id="5141" name="WordArt 1044"/>
          <p:cNvSpPr>
            <a:spLocks noChangeArrowheads="1" noChangeShapeType="1" noTextEdit="1"/>
          </p:cNvSpPr>
          <p:nvPr/>
        </p:nvSpPr>
        <p:spPr bwMode="auto">
          <a:xfrm rot="-3288210">
            <a:off x="6342856" y="4304507"/>
            <a:ext cx="1446213" cy="406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3300"/>
                </a:solidFill>
                <a:latin typeface="Arial Black"/>
              </a:rPr>
              <a:t>Applicant</a:t>
            </a:r>
          </a:p>
        </p:txBody>
      </p:sp>
      <p:sp>
        <p:nvSpPr>
          <p:cNvPr id="5142" name="WordArt 1045"/>
          <p:cNvSpPr>
            <a:spLocks noChangeArrowheads="1" noChangeShapeType="1" noTextEdit="1"/>
          </p:cNvSpPr>
          <p:nvPr/>
        </p:nvSpPr>
        <p:spPr bwMode="auto">
          <a:xfrm rot="-3273122">
            <a:off x="6805613" y="4560888"/>
            <a:ext cx="1193800" cy="368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rPr>
              <a:t>Briefing</a:t>
            </a:r>
          </a:p>
        </p:txBody>
      </p:sp>
      <p:sp>
        <p:nvSpPr>
          <p:cNvPr id="5143" name="WordArt 1046"/>
          <p:cNvSpPr>
            <a:spLocks noChangeArrowheads="1" noChangeShapeType="1" noTextEdit="1"/>
          </p:cNvSpPr>
          <p:nvPr/>
        </p:nvSpPr>
        <p:spPr bwMode="auto">
          <a:xfrm rot="-1365158">
            <a:off x="4869402" y="5255323"/>
            <a:ext cx="1502213" cy="367639"/>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Submit Request</a:t>
            </a:r>
          </a:p>
        </p:txBody>
      </p:sp>
      <p:sp>
        <p:nvSpPr>
          <p:cNvPr id="5145" name="WordArt 1048"/>
          <p:cNvSpPr>
            <a:spLocks noChangeArrowheads="1" noChangeShapeType="1" noTextEdit="1"/>
          </p:cNvSpPr>
          <p:nvPr/>
        </p:nvSpPr>
        <p:spPr bwMode="auto">
          <a:xfrm rot="-1390910">
            <a:off x="5121338" y="5618587"/>
            <a:ext cx="1504378" cy="386692"/>
          </a:xfrm>
          <a:prstGeom prst="rect">
            <a:avLst/>
          </a:prstGeom>
        </p:spPr>
        <p:txBody>
          <a:bodyPr wrap="none" fromWordArt="1">
            <a:prstTxWarp prst="textPlain">
              <a:avLst>
                <a:gd name="adj" fmla="val 50792"/>
              </a:avLst>
            </a:prstTxWarp>
          </a:bodyPr>
          <a:lstStyle/>
          <a:p>
            <a:pPr algn="ctr"/>
            <a:r>
              <a:rPr lang="en-US" sz="3600" kern="10" dirty="0">
                <a:ln w="9525">
                  <a:solidFill>
                    <a:srgbClr val="000000"/>
                  </a:solidFill>
                  <a:round/>
                  <a:headEnd/>
                  <a:tailEnd/>
                </a:ln>
                <a:solidFill>
                  <a:srgbClr val="000000"/>
                </a:solidFill>
                <a:latin typeface="Arial Black"/>
              </a:rPr>
              <a:t>for Public Assistance</a:t>
            </a:r>
          </a:p>
        </p:txBody>
      </p:sp>
    </p:spTree>
    <p:extLst>
      <p:ext uri="{BB962C8B-B14F-4D97-AF65-F5344CB8AC3E}">
        <p14:creationId xmlns:p14="http://schemas.microsoft.com/office/powerpoint/2010/main" val="408370226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4329</TotalTime>
  <Words>3575</Words>
  <Application>Microsoft Office PowerPoint</Application>
  <PresentationFormat>On-screen Show (4:3)</PresentationFormat>
  <Paragraphs>521</Paragraphs>
  <Slides>58</Slides>
  <Notes>21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Arial Black</vt:lpstr>
      <vt:lpstr>Arial Narrow</vt:lpstr>
      <vt:lpstr>Calibri</vt:lpstr>
      <vt:lpstr>Swis721 BlkEx BT</vt:lpstr>
      <vt:lpstr>Tahoma</vt:lpstr>
      <vt:lpstr>Times New Roman</vt:lpstr>
      <vt:lpstr>Wingdings</vt:lpstr>
      <vt:lpstr>Office Theme</vt:lpstr>
      <vt:lpstr>Montana Disaster &amp; Emergency Services Division </vt:lpstr>
      <vt:lpstr>Applicant Briefing Purpose</vt:lpstr>
      <vt:lpstr>Governing Documents</vt:lpstr>
      <vt:lpstr>Acronyms </vt:lpstr>
      <vt:lpstr>PowerPoint Presentation</vt:lpstr>
      <vt:lpstr>PA Program Eligibility</vt:lpstr>
      <vt:lpstr>Applicant Eligibility</vt:lpstr>
      <vt:lpstr>Eligibility Basic Requirements </vt:lpstr>
      <vt:lpstr>PowerPoint Presentation</vt:lpstr>
      <vt:lpstr>Request for Public Assistance (RPA)</vt:lpstr>
      <vt:lpstr>Applicant’s Agent Form</vt:lpstr>
      <vt:lpstr>Duns Requirement Reminder </vt:lpstr>
      <vt:lpstr>PowerPoint Presentation</vt:lpstr>
      <vt:lpstr>Exploratory Call</vt:lpstr>
      <vt:lpstr>Damage Inventory </vt:lpstr>
      <vt:lpstr>Recovery Scoping Meeting</vt:lpstr>
      <vt:lpstr>Facility Eligibility</vt:lpstr>
      <vt:lpstr>PowerPoint Presentation</vt:lpstr>
      <vt:lpstr>Phase II </vt:lpstr>
      <vt:lpstr>Categories of Work (Emergency)</vt:lpstr>
      <vt:lpstr>Categories of Work (Permanent)</vt:lpstr>
      <vt:lpstr>Phase II </vt:lpstr>
      <vt:lpstr>Phase II </vt:lpstr>
      <vt:lpstr>PowerPoint Presentation</vt:lpstr>
      <vt:lpstr>Phase III </vt:lpstr>
      <vt:lpstr>Phase III </vt:lpstr>
      <vt:lpstr>Phase III </vt:lpstr>
      <vt:lpstr>Phase III </vt:lpstr>
      <vt:lpstr>Work Eligibility </vt:lpstr>
      <vt:lpstr>Work Eligibility (Con’t) </vt:lpstr>
      <vt:lpstr>Work Eligibility (Con’t)</vt:lpstr>
      <vt:lpstr>Cost Eligibility</vt:lpstr>
      <vt:lpstr>Cost Eligibility (Con’t)</vt:lpstr>
      <vt:lpstr>Cost Eligibility (Con’t)</vt:lpstr>
      <vt:lpstr>Cost Eligibility (Con’t)</vt:lpstr>
      <vt:lpstr>Cost Eligibility (Con’t)</vt:lpstr>
      <vt:lpstr>Types of Project Worksheets</vt:lpstr>
      <vt:lpstr>Project Worksheets</vt:lpstr>
      <vt:lpstr>Project Worksheet Formulation</vt:lpstr>
      <vt:lpstr>Admin/Management Costs</vt:lpstr>
      <vt:lpstr>PowerPoint Presentation</vt:lpstr>
      <vt:lpstr>Phase IV </vt:lpstr>
      <vt:lpstr>Time Constraints</vt:lpstr>
      <vt:lpstr>Time Constraints </vt:lpstr>
      <vt:lpstr>Time Extensions</vt:lpstr>
      <vt:lpstr>Special Considerations </vt:lpstr>
      <vt:lpstr>In Flood Zone A: “Should A, – Could A, Rule”</vt:lpstr>
      <vt:lpstr>Permits (Prior to Start of Work)</vt:lpstr>
      <vt:lpstr>Issues</vt:lpstr>
      <vt:lpstr>Hazard Mitigation</vt:lpstr>
      <vt:lpstr>Funding </vt:lpstr>
      <vt:lpstr>Cost Share</vt:lpstr>
      <vt:lpstr>Appeals</vt:lpstr>
      <vt:lpstr>Public Assistance Summary</vt:lpstr>
      <vt:lpstr>Documentation</vt:lpstr>
      <vt:lpstr>Closeout</vt:lpstr>
      <vt:lpstr>Audits</vt:lpstr>
      <vt:lpstr>Thank You</vt:lpstr>
    </vt:vector>
  </TitlesOfParts>
  <Company>State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Wyoming</dc:creator>
  <cp:lastModifiedBy>Tim Thennis</cp:lastModifiedBy>
  <cp:revision>299</cp:revision>
  <cp:lastPrinted>2018-11-02T18:12:50Z</cp:lastPrinted>
  <dcterms:created xsi:type="dcterms:W3CDTF">2013-07-15T21:43:08Z</dcterms:created>
  <dcterms:modified xsi:type="dcterms:W3CDTF">2019-06-20T15:57:50Z</dcterms:modified>
</cp:coreProperties>
</file>